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308" r:id="rId5"/>
    <p:sldId id="304" r:id="rId6"/>
    <p:sldId id="307" r:id="rId7"/>
    <p:sldId id="310" r:id="rId8"/>
    <p:sldId id="305" r:id="rId9"/>
    <p:sldId id="303" r:id="rId10"/>
    <p:sldId id="312" r:id="rId11"/>
    <p:sldId id="314" r:id="rId12"/>
    <p:sldId id="315" r:id="rId13"/>
    <p:sldId id="313" r:id="rId14"/>
  </p:sldIdLst>
  <p:sldSz cx="10080625" cy="7200900"/>
  <p:notesSz cx="6858000" cy="9144000"/>
  <p:custDataLst>
    <p:tags r:id="rId17"/>
  </p:custDataLst>
  <p:defaultTextStyle>
    <a:defPPr>
      <a:defRPr lang="fr-FR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F508D"/>
    <a:srgbClr val="AA9C8F"/>
    <a:srgbClr val="BBA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8387" autoAdjust="0"/>
  </p:normalViewPr>
  <p:slideViewPr>
    <p:cSldViewPr>
      <p:cViewPr>
        <p:scale>
          <a:sx n="60" d="100"/>
          <a:sy n="60" d="100"/>
        </p:scale>
        <p:origin x="2196" y="546"/>
      </p:cViewPr>
      <p:guideLst>
        <p:guide orient="horz" pos="2268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87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CA436-492A-4B2B-838E-F194D5AD3C62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930BE13-E3A4-452D-A84A-F70EE54105AA}">
      <dgm:prSet phldrT="[Texto]" custT="1"/>
      <dgm:spPr/>
      <dgm:t>
        <a:bodyPr/>
        <a:lstStyle/>
        <a:p>
          <a:r>
            <a:rPr lang="es-MX" sz="4000" dirty="0" smtClean="0"/>
            <a:t>Consultoría</a:t>
          </a:r>
          <a:endParaRPr lang="es-MX" sz="4000" dirty="0"/>
        </a:p>
      </dgm:t>
    </dgm:pt>
    <dgm:pt modelId="{41803E8A-610B-47F8-8AD3-78DE5930E5F2}" type="parTrans" cxnId="{2D276F29-9236-4102-8403-CBCE0A05E971}">
      <dgm:prSet/>
      <dgm:spPr/>
      <dgm:t>
        <a:bodyPr/>
        <a:lstStyle/>
        <a:p>
          <a:endParaRPr lang="es-MX"/>
        </a:p>
      </dgm:t>
    </dgm:pt>
    <dgm:pt modelId="{FED3F296-AFAA-459B-B34F-7619651B34D7}" type="sibTrans" cxnId="{2D276F29-9236-4102-8403-CBCE0A05E971}">
      <dgm:prSet/>
      <dgm:spPr/>
      <dgm:t>
        <a:bodyPr/>
        <a:lstStyle/>
        <a:p>
          <a:endParaRPr lang="es-MX"/>
        </a:p>
      </dgm:t>
    </dgm:pt>
    <dgm:pt modelId="{6CB8CDBE-AC79-4193-83FD-E63ADC20679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MX" sz="2400" dirty="0" smtClean="0"/>
            <a:t>Determinación de los procesos críticos</a:t>
          </a:r>
          <a:endParaRPr lang="es-MX" sz="2400" dirty="0"/>
        </a:p>
      </dgm:t>
    </dgm:pt>
    <dgm:pt modelId="{872412D9-B497-4FB8-8B36-09FCDECEB438}" type="parTrans" cxnId="{44E24A37-A492-4FA4-8E3C-081CE15E0B71}">
      <dgm:prSet/>
      <dgm:spPr/>
      <dgm:t>
        <a:bodyPr/>
        <a:lstStyle/>
        <a:p>
          <a:endParaRPr lang="es-MX"/>
        </a:p>
      </dgm:t>
    </dgm:pt>
    <dgm:pt modelId="{C10E5FC3-5149-4295-8A09-56B0305AC692}" type="sibTrans" cxnId="{44E24A37-A492-4FA4-8E3C-081CE15E0B71}">
      <dgm:prSet/>
      <dgm:spPr/>
      <dgm:t>
        <a:bodyPr/>
        <a:lstStyle/>
        <a:p>
          <a:endParaRPr lang="es-MX"/>
        </a:p>
      </dgm:t>
    </dgm:pt>
    <dgm:pt modelId="{4781EABB-F895-470B-A0A0-05559FB3ED08}">
      <dgm:prSet phldrT="[Texto]" custT="1"/>
      <dgm:spPr/>
      <dgm:t>
        <a:bodyPr/>
        <a:lstStyle/>
        <a:p>
          <a:r>
            <a:rPr lang="es-MX" sz="4000" dirty="0" smtClean="0"/>
            <a:t>Auditoría</a:t>
          </a:r>
          <a:endParaRPr lang="es-MX" sz="4000" dirty="0"/>
        </a:p>
      </dgm:t>
    </dgm:pt>
    <dgm:pt modelId="{40287AE9-DF1B-490F-83C0-6973A660C363}" type="parTrans" cxnId="{ACEB2D80-236C-4AE3-9A01-8DA2003AB80A}">
      <dgm:prSet/>
      <dgm:spPr/>
      <dgm:t>
        <a:bodyPr/>
        <a:lstStyle/>
        <a:p>
          <a:endParaRPr lang="es-MX"/>
        </a:p>
      </dgm:t>
    </dgm:pt>
    <dgm:pt modelId="{30F02391-A3DD-4A5B-A009-54939A52B3A8}" type="sibTrans" cxnId="{ACEB2D80-236C-4AE3-9A01-8DA2003AB80A}">
      <dgm:prSet/>
      <dgm:spPr/>
      <dgm:t>
        <a:bodyPr/>
        <a:lstStyle/>
        <a:p>
          <a:endParaRPr lang="es-MX"/>
        </a:p>
      </dgm:t>
    </dgm:pt>
    <dgm:pt modelId="{86C250C5-77AA-4996-B777-3FE29EB2112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s-MX" sz="2400" dirty="0" smtClean="0"/>
            <a:t>Revisión de los aspectos relevantes del control interno; Procedimientos, objetivos de control y controles</a:t>
          </a:r>
          <a:endParaRPr lang="es-MX" sz="2400" dirty="0"/>
        </a:p>
      </dgm:t>
    </dgm:pt>
    <dgm:pt modelId="{E0F2A9A7-F7F4-4408-9BAD-FAC08719A151}" type="parTrans" cxnId="{89BFB493-4702-4E73-86C1-2E12462C4F61}">
      <dgm:prSet/>
      <dgm:spPr/>
      <dgm:t>
        <a:bodyPr/>
        <a:lstStyle/>
        <a:p>
          <a:endParaRPr lang="es-MX"/>
        </a:p>
      </dgm:t>
    </dgm:pt>
    <dgm:pt modelId="{22DAD1DC-F7E2-4A13-A09A-C66C46FC64E4}" type="sibTrans" cxnId="{89BFB493-4702-4E73-86C1-2E12462C4F61}">
      <dgm:prSet/>
      <dgm:spPr/>
      <dgm:t>
        <a:bodyPr/>
        <a:lstStyle/>
        <a:p>
          <a:endParaRPr lang="es-MX"/>
        </a:p>
      </dgm:t>
    </dgm:pt>
    <dgm:pt modelId="{C85EEF73-D844-4612-A116-BEFF3E03A7C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MX" sz="2400" dirty="0" smtClean="0"/>
            <a:t>Evaluación del diseño de los controles</a:t>
          </a:r>
          <a:endParaRPr lang="es-MX" sz="2400" dirty="0"/>
        </a:p>
      </dgm:t>
    </dgm:pt>
    <dgm:pt modelId="{72B876B4-242F-4EED-BF97-501191F44BC2}" type="parTrans" cxnId="{A40345FB-0092-4D45-844D-1CAE1719B7A9}">
      <dgm:prSet/>
      <dgm:spPr/>
      <dgm:t>
        <a:bodyPr/>
        <a:lstStyle/>
        <a:p>
          <a:endParaRPr lang="es-MX"/>
        </a:p>
      </dgm:t>
    </dgm:pt>
    <dgm:pt modelId="{CBCA8981-7B06-479B-B3E3-10CD9A52A318}" type="sibTrans" cxnId="{A40345FB-0092-4D45-844D-1CAE1719B7A9}">
      <dgm:prSet/>
      <dgm:spPr/>
      <dgm:t>
        <a:bodyPr/>
        <a:lstStyle/>
        <a:p>
          <a:endParaRPr lang="es-MX"/>
        </a:p>
      </dgm:t>
    </dgm:pt>
    <dgm:pt modelId="{48B7CE20-58E2-42EA-8256-07694F5E1E1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MX" sz="2400" dirty="0" smtClean="0"/>
            <a:t>Evaluación de la eficiencia y eficacia de la aplicación de los controles</a:t>
          </a:r>
          <a:endParaRPr lang="es-MX" sz="2400" dirty="0"/>
        </a:p>
      </dgm:t>
    </dgm:pt>
    <dgm:pt modelId="{0BEC2106-2EAD-431B-8D06-0E7505E49DA2}" type="parTrans" cxnId="{5530CB2A-3B51-4E53-A483-3260C886139E}">
      <dgm:prSet/>
      <dgm:spPr/>
      <dgm:t>
        <a:bodyPr/>
        <a:lstStyle/>
        <a:p>
          <a:endParaRPr lang="es-MX"/>
        </a:p>
      </dgm:t>
    </dgm:pt>
    <dgm:pt modelId="{58CB6DB7-633F-4090-948F-ED6EF81CD6D3}" type="sibTrans" cxnId="{5530CB2A-3B51-4E53-A483-3260C886139E}">
      <dgm:prSet/>
      <dgm:spPr/>
      <dgm:t>
        <a:bodyPr/>
        <a:lstStyle/>
        <a:p>
          <a:endParaRPr lang="es-MX"/>
        </a:p>
      </dgm:t>
    </dgm:pt>
    <dgm:pt modelId="{DAB46A78-03BA-475A-8841-227F2C42178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MX" sz="2400" dirty="0" smtClean="0"/>
            <a:t>Sugerencia de los planes de remediación</a:t>
          </a:r>
          <a:endParaRPr lang="es-MX" sz="2400" dirty="0"/>
        </a:p>
      </dgm:t>
    </dgm:pt>
    <dgm:pt modelId="{E4609385-F5EB-40E1-B585-BF534327A4E7}" type="parTrans" cxnId="{7D252165-7118-4FF5-ADD9-C2C11DA59154}">
      <dgm:prSet/>
      <dgm:spPr/>
      <dgm:t>
        <a:bodyPr/>
        <a:lstStyle/>
        <a:p>
          <a:endParaRPr lang="es-MX"/>
        </a:p>
      </dgm:t>
    </dgm:pt>
    <dgm:pt modelId="{7F83A0EA-86DF-4D74-873E-E262B0508753}" type="sibTrans" cxnId="{7D252165-7118-4FF5-ADD9-C2C11DA59154}">
      <dgm:prSet/>
      <dgm:spPr/>
      <dgm:t>
        <a:bodyPr/>
        <a:lstStyle/>
        <a:p>
          <a:endParaRPr lang="es-MX"/>
        </a:p>
      </dgm:t>
    </dgm:pt>
    <dgm:pt modelId="{A741C6AA-915C-4931-A803-3E1FCF4FE22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s-MX" sz="2400" dirty="0" smtClean="0"/>
            <a:t>Ejecución de pruebas de la aplicación del control</a:t>
          </a:r>
          <a:endParaRPr lang="es-MX" sz="2400" dirty="0"/>
        </a:p>
      </dgm:t>
    </dgm:pt>
    <dgm:pt modelId="{00649D36-CE82-4223-A798-58FC85C3DCCC}" type="parTrans" cxnId="{5A333398-6375-4E5A-8419-433265598064}">
      <dgm:prSet/>
      <dgm:spPr/>
      <dgm:t>
        <a:bodyPr/>
        <a:lstStyle/>
        <a:p>
          <a:endParaRPr lang="es-MX"/>
        </a:p>
      </dgm:t>
    </dgm:pt>
    <dgm:pt modelId="{8BF7637F-464B-47DE-9E9C-051C9EEAD882}" type="sibTrans" cxnId="{5A333398-6375-4E5A-8419-433265598064}">
      <dgm:prSet/>
      <dgm:spPr/>
      <dgm:t>
        <a:bodyPr/>
        <a:lstStyle/>
        <a:p>
          <a:endParaRPr lang="es-MX"/>
        </a:p>
      </dgm:t>
    </dgm:pt>
    <dgm:pt modelId="{7A869CFC-2D32-4423-B51B-16FEEFFCE1B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s-MX" sz="2400" dirty="0" smtClean="0"/>
            <a:t>Observaciones sobre los resultados</a:t>
          </a:r>
          <a:endParaRPr lang="es-MX" sz="2400" dirty="0"/>
        </a:p>
      </dgm:t>
    </dgm:pt>
    <dgm:pt modelId="{3FFD0C45-4C69-4382-A0BD-ECF3E4888940}" type="parTrans" cxnId="{71BAD5E1-D354-4D73-A3F9-9447C2500D1D}">
      <dgm:prSet/>
      <dgm:spPr/>
      <dgm:t>
        <a:bodyPr/>
        <a:lstStyle/>
        <a:p>
          <a:endParaRPr lang="es-MX"/>
        </a:p>
      </dgm:t>
    </dgm:pt>
    <dgm:pt modelId="{42971C36-B100-4F75-8296-E85EA1A8C78E}" type="sibTrans" cxnId="{71BAD5E1-D354-4D73-A3F9-9447C2500D1D}">
      <dgm:prSet/>
      <dgm:spPr/>
      <dgm:t>
        <a:bodyPr/>
        <a:lstStyle/>
        <a:p>
          <a:endParaRPr lang="es-MX"/>
        </a:p>
      </dgm:t>
    </dgm:pt>
    <dgm:pt modelId="{8E8E0A7B-DC55-423A-AC38-AC740591F8A7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s-MX" sz="2400" dirty="0" smtClean="0"/>
            <a:t>Emisión del informe</a:t>
          </a:r>
          <a:endParaRPr lang="es-MX" sz="2400" dirty="0"/>
        </a:p>
      </dgm:t>
    </dgm:pt>
    <dgm:pt modelId="{EDE4FB20-BC8C-4139-961B-DC4DCE71F4C3}" type="parTrans" cxnId="{DC8E44C6-33B9-4589-8B7F-7E3B98BA1C6E}">
      <dgm:prSet/>
      <dgm:spPr/>
      <dgm:t>
        <a:bodyPr/>
        <a:lstStyle/>
        <a:p>
          <a:endParaRPr lang="es-MX"/>
        </a:p>
      </dgm:t>
    </dgm:pt>
    <dgm:pt modelId="{62725A44-50CB-4507-A108-3D004C245A88}" type="sibTrans" cxnId="{DC8E44C6-33B9-4589-8B7F-7E3B98BA1C6E}">
      <dgm:prSet/>
      <dgm:spPr/>
      <dgm:t>
        <a:bodyPr/>
        <a:lstStyle/>
        <a:p>
          <a:endParaRPr lang="es-MX"/>
        </a:p>
      </dgm:t>
    </dgm:pt>
    <dgm:pt modelId="{6CA5B71B-2754-45EC-89F4-0049E177DBB7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MX" sz="2400" dirty="0" smtClean="0"/>
            <a:t>Apoyo en las políticas y procedimientos</a:t>
          </a:r>
          <a:endParaRPr lang="es-MX" sz="2400" dirty="0"/>
        </a:p>
      </dgm:t>
    </dgm:pt>
    <dgm:pt modelId="{6D979A7A-6F64-4C49-9D38-BB3FF41BEE5F}" type="parTrans" cxnId="{DAA20B60-789E-4A96-BE0E-C6FDB85DCECE}">
      <dgm:prSet/>
      <dgm:spPr/>
    </dgm:pt>
    <dgm:pt modelId="{976D36CB-6E38-4F03-875E-BEDB8922A4B3}" type="sibTrans" cxnId="{DAA20B60-789E-4A96-BE0E-C6FDB85DCECE}">
      <dgm:prSet/>
      <dgm:spPr/>
    </dgm:pt>
    <dgm:pt modelId="{3CB61423-344F-4DAD-A8AF-4AC743242614}" type="pres">
      <dgm:prSet presAssocID="{6D9CA436-492A-4B2B-838E-F194D5AD3C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40FA5B5-72FF-4036-AB3E-22D3BC31DEAC}" type="pres">
      <dgm:prSet presAssocID="{5930BE13-E3A4-452D-A84A-F70EE54105AA}" presName="composite" presStyleCnt="0"/>
      <dgm:spPr/>
    </dgm:pt>
    <dgm:pt modelId="{BBA3C8F4-CD7A-4E83-A699-4D533E895C43}" type="pres">
      <dgm:prSet presAssocID="{5930BE13-E3A4-452D-A84A-F70EE54105AA}" presName="parTx" presStyleLbl="alignNode1" presStyleIdx="0" presStyleCnt="2" custScaleY="81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271FB3-038C-4923-BDAD-E4E5B5E6CB63}" type="pres">
      <dgm:prSet presAssocID="{5930BE13-E3A4-452D-A84A-F70EE54105A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428427-04D3-499E-8D70-1E834257308E}" type="pres">
      <dgm:prSet presAssocID="{FED3F296-AFAA-459B-B34F-7619651B34D7}" presName="space" presStyleCnt="0"/>
      <dgm:spPr/>
    </dgm:pt>
    <dgm:pt modelId="{39A57C8E-9FF7-49A8-BFD4-5AB167424706}" type="pres">
      <dgm:prSet presAssocID="{4781EABB-F895-470B-A0A0-05559FB3ED08}" presName="composite" presStyleCnt="0"/>
      <dgm:spPr/>
    </dgm:pt>
    <dgm:pt modelId="{3BE37AA7-CF61-4F41-8EB4-E097104AAC18}" type="pres">
      <dgm:prSet presAssocID="{4781EABB-F895-470B-A0A0-05559FB3ED08}" presName="parTx" presStyleLbl="alignNode1" presStyleIdx="1" presStyleCnt="2" custScaleY="81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F8EB63-42C4-4957-9D35-474262B4C7EA}" type="pres">
      <dgm:prSet presAssocID="{4781EABB-F895-470B-A0A0-05559FB3ED08}" presName="desTx" presStyleLbl="alignAccFollowNode1" presStyleIdx="1" presStyleCnt="2" custLinFactNeighborX="1" custLinFactNeighborY="-12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D252165-7118-4FF5-ADD9-C2C11DA59154}" srcId="{5930BE13-E3A4-452D-A84A-F70EE54105AA}" destId="{DAB46A78-03BA-475A-8841-227F2C421786}" srcOrd="4" destOrd="0" parTransId="{E4609385-F5EB-40E1-B585-BF534327A4E7}" sibTransId="{7F83A0EA-86DF-4D74-873E-E262B0508753}"/>
    <dgm:cxn modelId="{2D276F29-9236-4102-8403-CBCE0A05E971}" srcId="{6D9CA436-492A-4B2B-838E-F194D5AD3C62}" destId="{5930BE13-E3A4-452D-A84A-F70EE54105AA}" srcOrd="0" destOrd="0" parTransId="{41803E8A-610B-47F8-8AD3-78DE5930E5F2}" sibTransId="{FED3F296-AFAA-459B-B34F-7619651B34D7}"/>
    <dgm:cxn modelId="{02555AA4-030D-4A94-A8D6-A96AA7A7D9FC}" type="presOf" srcId="{6D9CA436-492A-4B2B-838E-F194D5AD3C62}" destId="{3CB61423-344F-4DAD-A8AF-4AC743242614}" srcOrd="0" destOrd="0" presId="urn:microsoft.com/office/officeart/2005/8/layout/hList1"/>
    <dgm:cxn modelId="{5A333398-6375-4E5A-8419-433265598064}" srcId="{4781EABB-F895-470B-A0A0-05559FB3ED08}" destId="{A741C6AA-915C-4931-A803-3E1FCF4FE225}" srcOrd="1" destOrd="0" parTransId="{00649D36-CE82-4223-A798-58FC85C3DCCC}" sibTransId="{8BF7637F-464B-47DE-9E9C-051C9EEAD882}"/>
    <dgm:cxn modelId="{5530CB2A-3B51-4E53-A483-3260C886139E}" srcId="{5930BE13-E3A4-452D-A84A-F70EE54105AA}" destId="{48B7CE20-58E2-42EA-8256-07694F5E1E1A}" srcOrd="3" destOrd="0" parTransId="{0BEC2106-2EAD-431B-8D06-0E7505E49DA2}" sibTransId="{58CB6DB7-633F-4090-948F-ED6EF81CD6D3}"/>
    <dgm:cxn modelId="{44E24A37-A492-4FA4-8E3C-081CE15E0B71}" srcId="{5930BE13-E3A4-452D-A84A-F70EE54105AA}" destId="{6CB8CDBE-AC79-4193-83FD-E63ADC206792}" srcOrd="0" destOrd="0" parTransId="{872412D9-B497-4FB8-8B36-09FCDECEB438}" sibTransId="{C10E5FC3-5149-4295-8A09-56B0305AC692}"/>
    <dgm:cxn modelId="{AB03DB54-691F-47A2-9D11-CD274E70B6BC}" type="presOf" srcId="{48B7CE20-58E2-42EA-8256-07694F5E1E1A}" destId="{B8271FB3-038C-4923-BDAD-E4E5B5E6CB63}" srcOrd="0" destOrd="3" presId="urn:microsoft.com/office/officeart/2005/8/layout/hList1"/>
    <dgm:cxn modelId="{DAA20B60-789E-4A96-BE0E-C6FDB85DCECE}" srcId="{5930BE13-E3A4-452D-A84A-F70EE54105AA}" destId="{6CA5B71B-2754-45EC-89F4-0049E177DBB7}" srcOrd="1" destOrd="0" parTransId="{6D979A7A-6F64-4C49-9D38-BB3FF41BEE5F}" sibTransId="{976D36CB-6E38-4F03-875E-BEDB8922A4B3}"/>
    <dgm:cxn modelId="{89BFB493-4702-4E73-86C1-2E12462C4F61}" srcId="{4781EABB-F895-470B-A0A0-05559FB3ED08}" destId="{86C250C5-77AA-4996-B777-3FE29EB2112B}" srcOrd="0" destOrd="0" parTransId="{E0F2A9A7-F7F4-4408-9BAD-FAC08719A151}" sibTransId="{22DAD1DC-F7E2-4A13-A09A-C66C46FC64E4}"/>
    <dgm:cxn modelId="{81D5F72E-B628-4836-9DCB-C9776940245C}" type="presOf" srcId="{5930BE13-E3A4-452D-A84A-F70EE54105AA}" destId="{BBA3C8F4-CD7A-4E83-A699-4D533E895C43}" srcOrd="0" destOrd="0" presId="urn:microsoft.com/office/officeart/2005/8/layout/hList1"/>
    <dgm:cxn modelId="{A40345FB-0092-4D45-844D-1CAE1719B7A9}" srcId="{5930BE13-E3A4-452D-A84A-F70EE54105AA}" destId="{C85EEF73-D844-4612-A116-BEFF3E03A7C4}" srcOrd="2" destOrd="0" parTransId="{72B876B4-242F-4EED-BF97-501191F44BC2}" sibTransId="{CBCA8981-7B06-479B-B3E3-10CD9A52A318}"/>
    <dgm:cxn modelId="{50372904-6AED-4508-9854-AD0A9D97675B}" type="presOf" srcId="{86C250C5-77AA-4996-B777-3FE29EB2112B}" destId="{9AF8EB63-42C4-4957-9D35-474262B4C7EA}" srcOrd="0" destOrd="0" presId="urn:microsoft.com/office/officeart/2005/8/layout/hList1"/>
    <dgm:cxn modelId="{895C711A-7153-405C-A6CF-0E40E870BF91}" type="presOf" srcId="{7A869CFC-2D32-4423-B51B-16FEEFFCE1B8}" destId="{9AF8EB63-42C4-4957-9D35-474262B4C7EA}" srcOrd="0" destOrd="2" presId="urn:microsoft.com/office/officeart/2005/8/layout/hList1"/>
    <dgm:cxn modelId="{CB2E6A51-030F-4499-8580-B67C84FBA853}" type="presOf" srcId="{4781EABB-F895-470B-A0A0-05559FB3ED08}" destId="{3BE37AA7-CF61-4F41-8EB4-E097104AAC18}" srcOrd="0" destOrd="0" presId="urn:microsoft.com/office/officeart/2005/8/layout/hList1"/>
    <dgm:cxn modelId="{C815653F-48CE-418F-A1AC-635DFDA25F69}" type="presOf" srcId="{C85EEF73-D844-4612-A116-BEFF3E03A7C4}" destId="{B8271FB3-038C-4923-BDAD-E4E5B5E6CB63}" srcOrd="0" destOrd="2" presId="urn:microsoft.com/office/officeart/2005/8/layout/hList1"/>
    <dgm:cxn modelId="{C6546969-7EC6-445A-ACD2-64A42D15C868}" type="presOf" srcId="{8E8E0A7B-DC55-423A-AC38-AC740591F8A7}" destId="{9AF8EB63-42C4-4957-9D35-474262B4C7EA}" srcOrd="0" destOrd="3" presId="urn:microsoft.com/office/officeart/2005/8/layout/hList1"/>
    <dgm:cxn modelId="{71BAD5E1-D354-4D73-A3F9-9447C2500D1D}" srcId="{4781EABB-F895-470B-A0A0-05559FB3ED08}" destId="{7A869CFC-2D32-4423-B51B-16FEEFFCE1B8}" srcOrd="2" destOrd="0" parTransId="{3FFD0C45-4C69-4382-A0BD-ECF3E4888940}" sibTransId="{42971C36-B100-4F75-8296-E85EA1A8C78E}"/>
    <dgm:cxn modelId="{573C78D3-45EE-4028-8704-44D798014793}" type="presOf" srcId="{DAB46A78-03BA-475A-8841-227F2C421786}" destId="{B8271FB3-038C-4923-BDAD-E4E5B5E6CB63}" srcOrd="0" destOrd="4" presId="urn:microsoft.com/office/officeart/2005/8/layout/hList1"/>
    <dgm:cxn modelId="{DC8E44C6-33B9-4589-8B7F-7E3B98BA1C6E}" srcId="{4781EABB-F895-470B-A0A0-05559FB3ED08}" destId="{8E8E0A7B-DC55-423A-AC38-AC740591F8A7}" srcOrd="3" destOrd="0" parTransId="{EDE4FB20-BC8C-4139-961B-DC4DCE71F4C3}" sibTransId="{62725A44-50CB-4507-A108-3D004C245A88}"/>
    <dgm:cxn modelId="{ACEB2D80-236C-4AE3-9A01-8DA2003AB80A}" srcId="{6D9CA436-492A-4B2B-838E-F194D5AD3C62}" destId="{4781EABB-F895-470B-A0A0-05559FB3ED08}" srcOrd="1" destOrd="0" parTransId="{40287AE9-DF1B-490F-83C0-6973A660C363}" sibTransId="{30F02391-A3DD-4A5B-A009-54939A52B3A8}"/>
    <dgm:cxn modelId="{A3099A3E-8811-4819-9A98-F1448BC61095}" type="presOf" srcId="{6CB8CDBE-AC79-4193-83FD-E63ADC206792}" destId="{B8271FB3-038C-4923-BDAD-E4E5B5E6CB63}" srcOrd="0" destOrd="0" presId="urn:microsoft.com/office/officeart/2005/8/layout/hList1"/>
    <dgm:cxn modelId="{BA726EAB-2902-486A-A513-B2C6F0B5853E}" type="presOf" srcId="{6CA5B71B-2754-45EC-89F4-0049E177DBB7}" destId="{B8271FB3-038C-4923-BDAD-E4E5B5E6CB63}" srcOrd="0" destOrd="1" presId="urn:microsoft.com/office/officeart/2005/8/layout/hList1"/>
    <dgm:cxn modelId="{E6D3E29B-24F1-44AC-98F7-28F4E86E0A24}" type="presOf" srcId="{A741C6AA-915C-4931-A803-3E1FCF4FE225}" destId="{9AF8EB63-42C4-4957-9D35-474262B4C7EA}" srcOrd="0" destOrd="1" presId="urn:microsoft.com/office/officeart/2005/8/layout/hList1"/>
    <dgm:cxn modelId="{3127F088-04C0-423E-BF69-EBE46B744033}" type="presParOf" srcId="{3CB61423-344F-4DAD-A8AF-4AC743242614}" destId="{D40FA5B5-72FF-4036-AB3E-22D3BC31DEAC}" srcOrd="0" destOrd="0" presId="urn:microsoft.com/office/officeart/2005/8/layout/hList1"/>
    <dgm:cxn modelId="{BC288ED0-0A5B-4077-98C6-D75B782661D7}" type="presParOf" srcId="{D40FA5B5-72FF-4036-AB3E-22D3BC31DEAC}" destId="{BBA3C8F4-CD7A-4E83-A699-4D533E895C43}" srcOrd="0" destOrd="0" presId="urn:microsoft.com/office/officeart/2005/8/layout/hList1"/>
    <dgm:cxn modelId="{0D90A19D-33B7-4E00-882D-88529C3347F0}" type="presParOf" srcId="{D40FA5B5-72FF-4036-AB3E-22D3BC31DEAC}" destId="{B8271FB3-038C-4923-BDAD-E4E5B5E6CB63}" srcOrd="1" destOrd="0" presId="urn:microsoft.com/office/officeart/2005/8/layout/hList1"/>
    <dgm:cxn modelId="{4D4F460A-5618-48A8-9024-30603EB42ED8}" type="presParOf" srcId="{3CB61423-344F-4DAD-A8AF-4AC743242614}" destId="{D2428427-04D3-499E-8D70-1E834257308E}" srcOrd="1" destOrd="0" presId="urn:microsoft.com/office/officeart/2005/8/layout/hList1"/>
    <dgm:cxn modelId="{4C3DDDFE-50C5-4FAD-9F8E-5BCB7DD49EE9}" type="presParOf" srcId="{3CB61423-344F-4DAD-A8AF-4AC743242614}" destId="{39A57C8E-9FF7-49A8-BFD4-5AB167424706}" srcOrd="2" destOrd="0" presId="urn:microsoft.com/office/officeart/2005/8/layout/hList1"/>
    <dgm:cxn modelId="{8D540242-AB66-4291-B134-06C0BB9DAEAC}" type="presParOf" srcId="{39A57C8E-9FF7-49A8-BFD4-5AB167424706}" destId="{3BE37AA7-CF61-4F41-8EB4-E097104AAC18}" srcOrd="0" destOrd="0" presId="urn:microsoft.com/office/officeart/2005/8/layout/hList1"/>
    <dgm:cxn modelId="{C631D075-E83C-4B12-B6FE-81590EBB7D52}" type="presParOf" srcId="{39A57C8E-9FF7-49A8-BFD4-5AB167424706}" destId="{9AF8EB63-42C4-4957-9D35-474262B4C7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3C8F4-CD7A-4E83-A699-4D533E895C43}">
      <dsp:nvSpPr>
        <dsp:cNvPr id="0" name=""/>
        <dsp:cNvSpPr/>
      </dsp:nvSpPr>
      <dsp:spPr>
        <a:xfrm>
          <a:off x="43" y="234160"/>
          <a:ext cx="4129936" cy="6640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Consultoría</a:t>
          </a:r>
          <a:endParaRPr lang="es-MX" sz="4000" kern="1200" dirty="0"/>
        </a:p>
      </dsp:txBody>
      <dsp:txXfrm>
        <a:off x="43" y="234160"/>
        <a:ext cx="4129936" cy="664028"/>
      </dsp:txXfrm>
    </dsp:sp>
    <dsp:sp modelId="{B8271FB3-038C-4923-BDAD-E4E5B5E6CB63}">
      <dsp:nvSpPr>
        <dsp:cNvPr id="0" name=""/>
        <dsp:cNvSpPr/>
      </dsp:nvSpPr>
      <dsp:spPr>
        <a:xfrm>
          <a:off x="43" y="821525"/>
          <a:ext cx="4129936" cy="44853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2400" kern="1200" dirty="0" smtClean="0"/>
            <a:t>Determinación de los procesos críticos</a:t>
          </a:r>
          <a:endParaRPr lang="es-MX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2400" kern="1200" dirty="0" smtClean="0"/>
            <a:t>Apoyo en las políticas y procedimientos</a:t>
          </a:r>
          <a:endParaRPr lang="es-MX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2400" kern="1200" dirty="0" smtClean="0"/>
            <a:t>Evaluación del diseño de los controles</a:t>
          </a:r>
          <a:endParaRPr lang="es-MX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2400" kern="1200" dirty="0" smtClean="0"/>
            <a:t>Evaluación de la eficiencia y eficacia de la aplicación de los controles</a:t>
          </a:r>
          <a:endParaRPr lang="es-MX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MX" sz="2400" kern="1200" dirty="0" smtClean="0"/>
            <a:t>Sugerencia de los planes de remediación</a:t>
          </a:r>
          <a:endParaRPr lang="es-MX" sz="2400" kern="1200" dirty="0"/>
        </a:p>
      </dsp:txBody>
      <dsp:txXfrm>
        <a:off x="43" y="821525"/>
        <a:ext cx="4129936" cy="4485330"/>
      </dsp:txXfrm>
    </dsp:sp>
    <dsp:sp modelId="{3BE37AA7-CF61-4F41-8EB4-E097104AAC18}">
      <dsp:nvSpPr>
        <dsp:cNvPr id="0" name=""/>
        <dsp:cNvSpPr/>
      </dsp:nvSpPr>
      <dsp:spPr>
        <a:xfrm>
          <a:off x="4708170" y="234160"/>
          <a:ext cx="4129936" cy="664028"/>
        </a:xfrm>
        <a:prstGeom prst="rect">
          <a:avLst/>
        </a:prstGeom>
        <a:gradFill rotWithShape="0">
          <a:gsLst>
            <a:gs pos="0">
              <a:schemeClr val="accent2">
                <a:hueOff val="-7839200"/>
                <a:satOff val="-58101"/>
                <a:lumOff val="-6470"/>
                <a:alphaOff val="0"/>
                <a:shade val="51000"/>
                <a:satMod val="130000"/>
              </a:schemeClr>
            </a:gs>
            <a:gs pos="80000">
              <a:schemeClr val="accent2">
                <a:hueOff val="-7839200"/>
                <a:satOff val="-58101"/>
                <a:lumOff val="-6470"/>
                <a:alphaOff val="0"/>
                <a:shade val="93000"/>
                <a:satMod val="130000"/>
              </a:schemeClr>
            </a:gs>
            <a:gs pos="100000">
              <a:schemeClr val="accent2">
                <a:hueOff val="-7839200"/>
                <a:satOff val="-58101"/>
                <a:lumOff val="-647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839200"/>
              <a:satOff val="-58101"/>
              <a:lumOff val="-64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Auditoría</a:t>
          </a:r>
          <a:endParaRPr lang="es-MX" sz="4000" kern="1200" dirty="0"/>
        </a:p>
      </dsp:txBody>
      <dsp:txXfrm>
        <a:off x="4708170" y="234160"/>
        <a:ext cx="4129936" cy="664028"/>
      </dsp:txXfrm>
    </dsp:sp>
    <dsp:sp modelId="{9AF8EB63-42C4-4957-9D35-474262B4C7EA}">
      <dsp:nvSpPr>
        <dsp:cNvPr id="0" name=""/>
        <dsp:cNvSpPr/>
      </dsp:nvSpPr>
      <dsp:spPr>
        <a:xfrm>
          <a:off x="4708211" y="764606"/>
          <a:ext cx="4129936" cy="4485330"/>
        </a:xfrm>
        <a:prstGeom prst="rect">
          <a:avLst/>
        </a:prstGeom>
        <a:solidFill>
          <a:schemeClr val="accent2">
            <a:tint val="40000"/>
            <a:alpha val="90000"/>
            <a:hueOff val="-8434471"/>
            <a:satOff val="-41136"/>
            <a:lumOff val="-415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434471"/>
              <a:satOff val="-41136"/>
              <a:lumOff val="-41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MX" sz="2400" kern="1200" dirty="0" smtClean="0"/>
            <a:t>Revisión de los aspectos relevantes del control interno; Procedimientos, objetivos de control y controles</a:t>
          </a:r>
          <a:endParaRPr lang="es-MX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MX" sz="2400" kern="1200" dirty="0" smtClean="0"/>
            <a:t>Ejecución de pruebas de la aplicación del control</a:t>
          </a:r>
          <a:endParaRPr lang="es-MX" sz="24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MX" sz="2400" kern="1200" dirty="0" smtClean="0"/>
            <a:t>Observaciones sobre los resultados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Emisión del informe</a:t>
          </a:r>
          <a:endParaRPr lang="es-MX" sz="2400" kern="1200" dirty="0"/>
        </a:p>
      </dsp:txBody>
      <dsp:txXfrm>
        <a:off x="4708211" y="764606"/>
        <a:ext cx="4129936" cy="448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07515-ABBD-4F5F-BFB8-8C9A60AA3B80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4D6A-0AD8-441B-B8C7-D2F90DE657A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38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F88B-4084-48FB-AE7C-94360E437D3F}" type="datetimeFigureOut">
              <a:rPr lang="fr-FR" smtClean="0"/>
              <a:pPr/>
              <a:t>11/03/2015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85800"/>
            <a:ext cx="479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C725-86FD-4131-9D13-081F8E80E3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7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0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0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A0F324FA-9DDD-432D-84B4-5269464CD81B}" type="slidenum">
              <a:rPr lang="en-US" altLang="es-MX" sz="12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s-MX" sz="1200" b="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696913"/>
            <a:ext cx="4879975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244945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16FAFF46-E299-4221-9B7B-E1FFE172FAD7}" type="slidenum">
              <a:rPr lang="en-US" altLang="es-MX" sz="12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s-MX" sz="1200" b="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696913"/>
            <a:ext cx="4879975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249824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696913"/>
            <a:ext cx="4879975" cy="3486150"/>
          </a:xfrm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31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4F611-C233-4DBF-88E3-6C4443C544C1}" type="slidenum">
              <a:rPr lang="fr-FR" altLang="es-MX" sz="1100"/>
              <a:pPr/>
              <a:t>13</a:t>
            </a:fld>
            <a:endParaRPr lang="fr-FR" altLang="es-MX" sz="1100"/>
          </a:p>
        </p:txBody>
      </p:sp>
    </p:spTree>
    <p:extLst>
      <p:ext uri="{BB962C8B-B14F-4D97-AF65-F5344CB8AC3E}">
        <p14:creationId xmlns:p14="http://schemas.microsoft.com/office/powerpoint/2010/main" val="242092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fld id="{658C05F1-7167-4885-A77D-32D089F47899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2700000"/>
            <a:ext cx="9360000" cy="3420000"/>
          </a:xfrm>
          <a:solidFill>
            <a:schemeClr val="accent6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EMPLACEMENT 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1972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fld id="{147EF574-6956-446D-BFCE-43DACF13C3CC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59792" y="854911"/>
            <a:ext cx="297000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297000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fld id="{CA2813E6-0585-421A-9E45-6C67B886C6EE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960000" y="900000"/>
            <a:ext cx="5761037" cy="5220000"/>
          </a:xfrm>
          <a:solidFill>
            <a:schemeClr val="accent6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EMPLACEMENT VISUEL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59792" y="854911"/>
            <a:ext cx="9361040" cy="873331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260000" y="1927198"/>
            <a:ext cx="8460832" cy="4553572"/>
          </a:xfrm>
        </p:spPr>
        <p:txBody>
          <a:bodyPr/>
          <a:lstStyle>
            <a:lvl1pPr marL="541338" indent="-541338" algn="l">
              <a:lnSpc>
                <a:spcPts val="2500"/>
              </a:lnSpc>
              <a:spcAft>
                <a:spcPts val="1700"/>
              </a:spcAft>
              <a:buSzPct val="150000"/>
              <a:buFont typeface="+mj-lt"/>
              <a:buAutoNum type="arabicPeriod"/>
              <a:defRPr sz="1900">
                <a:solidFill>
                  <a:schemeClr val="tx1"/>
                </a:solidFill>
                <a:latin typeface="+mj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2F15-C282-4B8B-8AE4-275290A91DF6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‹Nº›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BA31DF-FB28-4447-9415-7DC430993B4E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‹Nº›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900000"/>
            <a:ext cx="9360000" cy="2340000"/>
          </a:xfrm>
          <a:solidFill>
            <a:schemeClr val="accent6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EMPLACEMENT VISUEL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359792" y="3507236"/>
            <a:ext cx="2943796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6000" y="3456000"/>
            <a:ext cx="6264000" cy="2592000"/>
          </a:xfrm>
        </p:spPr>
        <p:txBody>
          <a:bodyPr/>
          <a:lstStyle>
            <a:lvl1pPr>
              <a:defRPr lang="fr-FR" sz="3300" b="0" kern="12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A5A4C4-83D3-425E-8C78-348E7AF247FF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‹Nº›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864000"/>
            <a:ext cx="4320000" cy="5580000"/>
          </a:xfrm>
          <a:solidFill>
            <a:schemeClr val="accent6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EMPLACEMENT VISUEL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9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5053700" y="970099"/>
            <a:ext cx="4667132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40000" y="2700000"/>
            <a:ext cx="4680000" cy="3780000"/>
          </a:xfrm>
        </p:spPr>
        <p:txBody>
          <a:bodyPr/>
          <a:lstStyle>
            <a:lvl1pPr>
              <a:defRPr lang="fr-FR" sz="3300" b="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4000" y="1059818"/>
            <a:ext cx="5886000" cy="54209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/>
          </a:p>
        </p:txBody>
      </p:sp>
      <p:sp>
        <p:nvSpPr>
          <p:cNvPr id="7" name="Espace réservé du contenu 13"/>
          <p:cNvSpPr>
            <a:spLocks noGrp="1"/>
          </p:cNvSpPr>
          <p:nvPr>
            <p:ph sz="quarter" idx="13" hasCustomPrompt="1"/>
          </p:nvPr>
        </p:nvSpPr>
        <p:spPr>
          <a:xfrm>
            <a:off x="359792" y="864146"/>
            <a:ext cx="3240000" cy="5580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 EMPLACEMENT</a:t>
            </a:r>
            <a:br>
              <a:rPr lang="fr-FR" dirty="0" smtClean="0"/>
            </a:br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F0ECEE-6F0F-4235-B283-2959F748C7D4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‹Nº›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001" y="1059818"/>
            <a:ext cx="8640832" cy="54209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7A0-9949-4D8B-9865-91C65651F578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‹Nº›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360000" y="947835"/>
            <a:ext cx="9360000" cy="420367"/>
          </a:xfrm>
        </p:spPr>
        <p:txBody>
          <a:bodyPr/>
          <a:lstStyle>
            <a:lvl1pPr>
              <a:lnSpc>
                <a:spcPts val="1400"/>
              </a:lnSpc>
              <a:defRPr sz="1100" cap="none" baseline="0">
                <a:latin typeface="Georgia" pitchFamily="18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3"/>
          </p:nvPr>
        </p:nvSpPr>
        <p:spPr>
          <a:xfrm>
            <a:off x="360000" y="1478310"/>
            <a:ext cx="9360000" cy="464242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800"/>
              </a:spcAft>
              <a:buFont typeface="Arial" pitchFamily="34" charset="0"/>
              <a:buNone/>
              <a:defRPr sz="1900" b="1" cap="all" baseline="0">
                <a:solidFill>
                  <a:srgbClr val="990000"/>
                </a:solidFill>
                <a:latin typeface="+mj-lt"/>
              </a:defRPr>
            </a:lvl1pPr>
            <a:lvl2pPr marL="0" indent="0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None/>
              <a:defRPr sz="1100" b="1">
                <a:solidFill>
                  <a:schemeClr val="tx1"/>
                </a:solidFill>
                <a:latin typeface="Georgia" pitchFamily="18" charset="0"/>
              </a:defRPr>
            </a:lvl2pPr>
            <a:lvl3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400"/>
              </a:lnSpc>
              <a:buFont typeface="Arial" pitchFamily="34" charset="0"/>
              <a:buNone/>
              <a:defRPr sz="11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3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625" y="6661814"/>
            <a:ext cx="1800000" cy="53908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223200"/>
            <a:ext cx="90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80001" y="1059818"/>
            <a:ext cx="8640832" cy="5420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6768504" y="6696795"/>
            <a:ext cx="1656184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87ED1C3-DE2E-44E1-A1F3-58575E2F83F2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3384128" y="6696795"/>
            <a:ext cx="3192198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59792" y="6726989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fld id="{AE6AACB0-F5EC-4707-A90B-3CD78749B923}" type="slidenum">
              <a:rPr lang="fr-FR" smtClean="0"/>
              <a:pPr algn="l"/>
              <a:t>‹Nº›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0000" y="663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54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 bwMode="gray">
          <a:xfrm>
            <a:off x="0" y="156766"/>
            <a:ext cx="54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 bwMode="gray">
          <a:xfrm>
            <a:off x="0" y="313482"/>
            <a:ext cx="54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87461" rtl="0" eaLnBrk="1" latinLnBrk="0" hangingPunct="1">
        <a:lnSpc>
          <a:spcPts val="33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87461" rtl="0" eaLnBrk="1" latinLnBrk="0" hangingPunct="1">
        <a:lnSpc>
          <a:spcPts val="2000"/>
        </a:lnSpc>
        <a:spcBef>
          <a:spcPts val="0"/>
        </a:spcBef>
        <a:spcAft>
          <a:spcPts val="20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79388" algn="l" defTabSz="987461" rtl="0" eaLnBrk="1" latinLnBrk="0" hangingPunct="1">
        <a:lnSpc>
          <a:spcPts val="2200"/>
        </a:lnSpc>
        <a:spcBef>
          <a:spcPts val="0"/>
        </a:spcBef>
        <a:buFont typeface="Wingdings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101600" algn="l" defTabSz="987461" rtl="0" eaLnBrk="1" latinLnBrk="0" hangingPunct="1">
        <a:lnSpc>
          <a:spcPts val="2500"/>
        </a:lnSpc>
        <a:spcBef>
          <a:spcPts val="0"/>
        </a:spcBef>
        <a:buClr>
          <a:srgbClr val="990000"/>
        </a:buClr>
        <a:buFont typeface="Tahoma" pitchFamily="34" charset="0"/>
        <a:buChar char="-"/>
        <a:defRPr sz="1500" kern="1200">
          <a:solidFill>
            <a:srgbClr val="990000"/>
          </a:solidFill>
          <a:latin typeface="+mn-lt"/>
          <a:ea typeface="+mn-ea"/>
          <a:cs typeface="+mn-cs"/>
        </a:defRPr>
      </a:lvl3pPr>
      <a:lvl4pPr marL="1134000" indent="-138113" algn="l" defTabSz="987461" rtl="0" eaLnBrk="1" latinLnBrk="0" hangingPunct="1">
        <a:lnSpc>
          <a:spcPts val="2200"/>
        </a:lnSpc>
        <a:spcBef>
          <a:spcPts val="0"/>
        </a:spcBef>
        <a:buClr>
          <a:srgbClr val="6F508D"/>
        </a:buClr>
        <a:buFont typeface="Arial" pitchFamily="34" charset="0"/>
        <a:buChar char="-"/>
        <a:defRPr sz="1300" kern="1200">
          <a:solidFill>
            <a:srgbClr val="6F508D"/>
          </a:solidFill>
          <a:latin typeface="+mn-lt"/>
          <a:ea typeface="+mn-ea"/>
          <a:cs typeface="+mn-cs"/>
        </a:defRPr>
      </a:lvl4pPr>
      <a:lvl5pPr marL="1260000" indent="0" algn="l" defTabSz="987461" rtl="0" eaLnBrk="1" latinLnBrk="0" hangingPunct="1">
        <a:lnSpc>
          <a:spcPts val="2200"/>
        </a:lnSpc>
        <a:spcBef>
          <a:spcPts val="0"/>
        </a:spcBef>
        <a:buClr>
          <a:schemeClr val="accent2"/>
        </a:buClr>
        <a:buFont typeface="Arial" pitchFamily="34" charset="0"/>
        <a:buNone/>
        <a:defRPr sz="1000" kern="1200">
          <a:solidFill>
            <a:srgbClr val="BBADA2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18" Type="http://schemas.openxmlformats.org/officeDocument/2006/relationships/image" Target="../media/image14.jpeg"/><Relationship Id="rId3" Type="http://schemas.openxmlformats.org/officeDocument/2006/relationships/image" Target="../media/image9.png"/><Relationship Id="rId21" Type="http://schemas.openxmlformats.org/officeDocument/2006/relationships/oleObject" Target="../embeddings/oleObject7.bin"/><Relationship Id="rId7" Type="http://schemas.openxmlformats.org/officeDocument/2006/relationships/hyperlink" Target="file:///D:\Simec\Fase1\Documents%20and%20Settings\DOCUME~1\jamdel02\DOCUME~1\Documents%20and%20Settings\tinroe01\Local%20Settings\Temp\Generic%20FA%20Additions.vsd" TargetMode="Externa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2.png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11.wmf"/><Relationship Id="rId24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emf"/><Relationship Id="rId23" Type="http://schemas.openxmlformats.org/officeDocument/2006/relationships/oleObject" Target="../embeddings/oleObject8.bin"/><Relationship Id="rId10" Type="http://schemas.openxmlformats.org/officeDocument/2006/relationships/hyperlink" Target="file:///D:\Simec\Fase1\Documents%20and%20Settings\DOCUME~1\jamdel02\DOCUME~1\Documents%20and%20Settings\tinroe01\Local%20Settings\Temp\FA%20Additions%20Risk%20Matrix.xls" TargetMode="External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valencia@mazars.com.m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s-MX" sz="3600" dirty="0">
                <a:latin typeface="Arial" pitchFamily="34" charset="0"/>
                <a:cs typeface="Arial" pitchFamily="34" charset="0"/>
              </a:rPr>
              <a:t>SERVICIOS (SAS 70)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3600" dirty="0" smtClean="0"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latin typeface="Arial" pitchFamily="34" charset="0"/>
                <a:cs typeface="Arial" pitchFamily="34" charset="0"/>
              </a:rPr>
              <a:t>SSAE 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16 / ISAE 3402</a:t>
            </a:r>
            <a:endParaRPr lang="es-MX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dirty="0" smtClean="0"/>
              <a:t>Marzo 2015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ACB0-F5EC-4707-A90B-3CD78749B92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2" name="11 Marcador de posición de imagen" descr="2316784_138066099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24384" b="243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426402" y="1080135"/>
            <a:ext cx="1601867" cy="5604034"/>
            <a:chOff x="95" y="894"/>
            <a:chExt cx="961" cy="3362"/>
          </a:xfrm>
        </p:grpSpPr>
        <p:sp>
          <p:nvSpPr>
            <p:cNvPr id="22596" name="Rectangle 3"/>
            <p:cNvSpPr>
              <a:spLocks noChangeArrowheads="1"/>
            </p:cNvSpPr>
            <p:nvPr/>
          </p:nvSpPr>
          <p:spPr bwMode="auto">
            <a:xfrm>
              <a:off x="170" y="894"/>
              <a:ext cx="817" cy="33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endParaRPr lang="es-MX" altLang="es-MX" sz="2520"/>
            </a:p>
          </p:txBody>
        </p:sp>
        <p:pic>
          <p:nvPicPr>
            <p:cNvPr id="2259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3527"/>
              <a:ext cx="720" cy="5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98" name="Text Box 5"/>
            <p:cNvSpPr txBox="1">
              <a:spLocks noChangeArrowheads="1"/>
            </p:cNvSpPr>
            <p:nvPr/>
          </p:nvSpPr>
          <p:spPr bwMode="auto">
            <a:xfrm>
              <a:off x="113" y="3053"/>
              <a:ext cx="85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Identificación de los Procesos y Controles Clave de Negocio</a:t>
              </a:r>
            </a:p>
          </p:txBody>
        </p:sp>
        <p:sp>
          <p:nvSpPr>
            <p:cNvPr id="22599" name="Text Box 6"/>
            <p:cNvSpPr txBox="1">
              <a:spLocks noChangeArrowheads="1"/>
            </p:cNvSpPr>
            <p:nvPr/>
          </p:nvSpPr>
          <p:spPr bwMode="auto">
            <a:xfrm>
              <a:off x="96" y="2093"/>
              <a:ext cx="960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/>
                <a:t>Definición del Alcance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Evaluación de Materialidad</a:t>
              </a:r>
            </a:p>
          </p:txBody>
        </p:sp>
        <p:sp>
          <p:nvSpPr>
            <p:cNvPr id="22600" name="Text Box 7"/>
            <p:cNvSpPr txBox="1">
              <a:spLocks noChangeArrowheads="1"/>
            </p:cNvSpPr>
            <p:nvPr/>
          </p:nvSpPr>
          <p:spPr bwMode="auto">
            <a:xfrm>
              <a:off x="95" y="1000"/>
              <a:ext cx="96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altLang="es-MX" sz="945" b="1" dirty="0"/>
                <a:t>Preparación y Planeación de la</a:t>
              </a:r>
            </a:p>
            <a:p>
              <a:pPr algn="ctr" eaLnBrk="1" hangingPunct="1"/>
              <a:r>
                <a:rPr lang="es-MX" altLang="es-MX" sz="945" b="1" dirty="0"/>
                <a:t>Evaluación </a:t>
              </a:r>
              <a:r>
                <a:rPr lang="es-MX" altLang="es-MX" sz="945" b="1" dirty="0" smtClean="0"/>
                <a:t>del CI</a:t>
              </a:r>
              <a:endParaRPr lang="es-MX" altLang="es-MX" sz="945" b="1" dirty="0"/>
            </a:p>
          </p:txBody>
        </p:sp>
        <p:pic>
          <p:nvPicPr>
            <p:cNvPr id="2260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" y="1314"/>
              <a:ext cx="74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02" name="Group 9"/>
            <p:cNvGrpSpPr>
              <a:grpSpLocks/>
            </p:cNvGrpSpPr>
            <p:nvPr/>
          </p:nvGrpSpPr>
          <p:grpSpPr bwMode="auto">
            <a:xfrm>
              <a:off x="223" y="2417"/>
              <a:ext cx="643" cy="559"/>
              <a:chOff x="247" y="2393"/>
              <a:chExt cx="643" cy="559"/>
            </a:xfrm>
          </p:grpSpPr>
          <p:sp>
            <p:nvSpPr>
              <p:cNvPr id="22603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2393"/>
                <a:ext cx="643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04" name="Freeform 11"/>
              <p:cNvSpPr>
                <a:spLocks noEditPoints="1"/>
              </p:cNvSpPr>
              <p:nvPr/>
            </p:nvSpPr>
            <p:spPr bwMode="auto">
              <a:xfrm>
                <a:off x="517" y="2404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7 h 359"/>
                  <a:gd name="T4" fmla="*/ 275 w 275"/>
                  <a:gd name="T5" fmla="*/ 67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7 h 359"/>
                  <a:gd name="T16" fmla="*/ 206 w 275"/>
                  <a:gd name="T17" fmla="*/ 67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7"/>
                    </a:lnTo>
                    <a:lnTo>
                      <a:pt x="275" y="67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05" name="Freeform 12"/>
              <p:cNvSpPr>
                <a:spLocks/>
              </p:cNvSpPr>
              <p:nvPr/>
            </p:nvSpPr>
            <p:spPr bwMode="auto">
              <a:xfrm>
                <a:off x="723" y="2404"/>
                <a:ext cx="69" cy="67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67 h 67"/>
                  <a:gd name="T4" fmla="*/ 69 w 69"/>
                  <a:gd name="T5" fmla="*/ 67 h 67"/>
                  <a:gd name="T6" fmla="*/ 0 w 69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7"/>
                  <a:gd name="T14" fmla="*/ 69 w 69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7">
                    <a:moveTo>
                      <a:pt x="0" y="0"/>
                    </a:moveTo>
                    <a:lnTo>
                      <a:pt x="0" y="67"/>
                    </a:lnTo>
                    <a:lnTo>
                      <a:pt x="69" y="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06" name="Freeform 13"/>
              <p:cNvSpPr>
                <a:spLocks/>
              </p:cNvSpPr>
              <p:nvPr/>
            </p:nvSpPr>
            <p:spPr bwMode="auto">
              <a:xfrm>
                <a:off x="517" y="2404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7 h 359"/>
                  <a:gd name="T8" fmla="*/ 206 w 275"/>
                  <a:gd name="T9" fmla="*/ 67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07" name="Freeform 14"/>
              <p:cNvSpPr>
                <a:spLocks noEditPoints="1"/>
              </p:cNvSpPr>
              <p:nvPr/>
            </p:nvSpPr>
            <p:spPr bwMode="auto">
              <a:xfrm>
                <a:off x="471" y="2448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8 h 359"/>
                  <a:gd name="T4" fmla="*/ 275 w 275"/>
                  <a:gd name="T5" fmla="*/ 68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8 h 359"/>
                  <a:gd name="T16" fmla="*/ 206 w 275"/>
                  <a:gd name="T17" fmla="*/ 68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8"/>
                    </a:lnTo>
                    <a:lnTo>
                      <a:pt x="275" y="68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08" name="Freeform 15"/>
              <p:cNvSpPr>
                <a:spLocks/>
              </p:cNvSpPr>
              <p:nvPr/>
            </p:nvSpPr>
            <p:spPr bwMode="auto">
              <a:xfrm>
                <a:off x="677" y="2448"/>
                <a:ext cx="69" cy="68"/>
              </a:xfrm>
              <a:custGeom>
                <a:avLst/>
                <a:gdLst>
                  <a:gd name="T0" fmla="*/ 0 w 69"/>
                  <a:gd name="T1" fmla="*/ 0 h 68"/>
                  <a:gd name="T2" fmla="*/ 0 w 69"/>
                  <a:gd name="T3" fmla="*/ 68 h 68"/>
                  <a:gd name="T4" fmla="*/ 69 w 69"/>
                  <a:gd name="T5" fmla="*/ 68 h 68"/>
                  <a:gd name="T6" fmla="*/ 0 w 69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8"/>
                  <a:gd name="T14" fmla="*/ 69 w 69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8">
                    <a:moveTo>
                      <a:pt x="0" y="0"/>
                    </a:moveTo>
                    <a:lnTo>
                      <a:pt x="0" y="68"/>
                    </a:lnTo>
                    <a:lnTo>
                      <a:pt x="69" y="6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09" name="Freeform 16"/>
              <p:cNvSpPr>
                <a:spLocks/>
              </p:cNvSpPr>
              <p:nvPr/>
            </p:nvSpPr>
            <p:spPr bwMode="auto">
              <a:xfrm>
                <a:off x="471" y="2448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8 h 359"/>
                  <a:gd name="T8" fmla="*/ 206 w 275"/>
                  <a:gd name="T9" fmla="*/ 68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0" name="Freeform 17"/>
              <p:cNvSpPr>
                <a:spLocks noEditPoints="1"/>
              </p:cNvSpPr>
              <p:nvPr/>
            </p:nvSpPr>
            <p:spPr bwMode="auto">
              <a:xfrm>
                <a:off x="425" y="2493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8 h 359"/>
                  <a:gd name="T4" fmla="*/ 275 w 275"/>
                  <a:gd name="T5" fmla="*/ 68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8 h 359"/>
                  <a:gd name="T16" fmla="*/ 206 w 275"/>
                  <a:gd name="T17" fmla="*/ 68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8"/>
                    </a:lnTo>
                    <a:lnTo>
                      <a:pt x="275" y="68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1" name="Freeform 18"/>
              <p:cNvSpPr>
                <a:spLocks/>
              </p:cNvSpPr>
              <p:nvPr/>
            </p:nvSpPr>
            <p:spPr bwMode="auto">
              <a:xfrm>
                <a:off x="631" y="2493"/>
                <a:ext cx="69" cy="68"/>
              </a:xfrm>
              <a:custGeom>
                <a:avLst/>
                <a:gdLst>
                  <a:gd name="T0" fmla="*/ 0 w 69"/>
                  <a:gd name="T1" fmla="*/ 0 h 68"/>
                  <a:gd name="T2" fmla="*/ 0 w 69"/>
                  <a:gd name="T3" fmla="*/ 68 h 68"/>
                  <a:gd name="T4" fmla="*/ 69 w 69"/>
                  <a:gd name="T5" fmla="*/ 68 h 68"/>
                  <a:gd name="T6" fmla="*/ 0 w 69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8"/>
                  <a:gd name="T14" fmla="*/ 69 w 69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8">
                    <a:moveTo>
                      <a:pt x="0" y="0"/>
                    </a:moveTo>
                    <a:lnTo>
                      <a:pt x="0" y="68"/>
                    </a:lnTo>
                    <a:lnTo>
                      <a:pt x="69" y="6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2" name="Freeform 19"/>
              <p:cNvSpPr>
                <a:spLocks/>
              </p:cNvSpPr>
              <p:nvPr/>
            </p:nvSpPr>
            <p:spPr bwMode="auto">
              <a:xfrm>
                <a:off x="425" y="2493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8 h 359"/>
                  <a:gd name="T8" fmla="*/ 206 w 275"/>
                  <a:gd name="T9" fmla="*/ 68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3" name="Freeform 20"/>
              <p:cNvSpPr>
                <a:spLocks noEditPoints="1"/>
              </p:cNvSpPr>
              <p:nvPr/>
            </p:nvSpPr>
            <p:spPr bwMode="auto">
              <a:xfrm>
                <a:off x="379" y="2538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7 h 359"/>
                  <a:gd name="T4" fmla="*/ 275 w 275"/>
                  <a:gd name="T5" fmla="*/ 67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7 h 359"/>
                  <a:gd name="T16" fmla="*/ 206 w 275"/>
                  <a:gd name="T17" fmla="*/ 67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7"/>
                    </a:lnTo>
                    <a:lnTo>
                      <a:pt x="275" y="67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4" name="Freeform 21"/>
              <p:cNvSpPr>
                <a:spLocks/>
              </p:cNvSpPr>
              <p:nvPr/>
            </p:nvSpPr>
            <p:spPr bwMode="auto">
              <a:xfrm>
                <a:off x="585" y="2538"/>
                <a:ext cx="69" cy="67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67 h 67"/>
                  <a:gd name="T4" fmla="*/ 69 w 69"/>
                  <a:gd name="T5" fmla="*/ 67 h 67"/>
                  <a:gd name="T6" fmla="*/ 0 w 69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7"/>
                  <a:gd name="T14" fmla="*/ 69 w 69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7">
                    <a:moveTo>
                      <a:pt x="0" y="0"/>
                    </a:moveTo>
                    <a:lnTo>
                      <a:pt x="0" y="67"/>
                    </a:lnTo>
                    <a:lnTo>
                      <a:pt x="69" y="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5" name="Freeform 22"/>
              <p:cNvSpPr>
                <a:spLocks/>
              </p:cNvSpPr>
              <p:nvPr/>
            </p:nvSpPr>
            <p:spPr bwMode="auto">
              <a:xfrm>
                <a:off x="379" y="2538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7 h 359"/>
                  <a:gd name="T8" fmla="*/ 206 w 275"/>
                  <a:gd name="T9" fmla="*/ 67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6" name="Freeform 23"/>
              <p:cNvSpPr>
                <a:spLocks noEditPoints="1"/>
              </p:cNvSpPr>
              <p:nvPr/>
            </p:nvSpPr>
            <p:spPr bwMode="auto">
              <a:xfrm>
                <a:off x="333" y="2583"/>
                <a:ext cx="276" cy="359"/>
              </a:xfrm>
              <a:custGeom>
                <a:avLst/>
                <a:gdLst>
                  <a:gd name="T0" fmla="*/ 207 w 276"/>
                  <a:gd name="T1" fmla="*/ 0 h 359"/>
                  <a:gd name="T2" fmla="*/ 207 w 276"/>
                  <a:gd name="T3" fmla="*/ 67 h 359"/>
                  <a:gd name="T4" fmla="*/ 276 w 276"/>
                  <a:gd name="T5" fmla="*/ 67 h 359"/>
                  <a:gd name="T6" fmla="*/ 207 w 276"/>
                  <a:gd name="T7" fmla="*/ 0 h 359"/>
                  <a:gd name="T8" fmla="*/ 0 w 276"/>
                  <a:gd name="T9" fmla="*/ 0 h 359"/>
                  <a:gd name="T10" fmla="*/ 0 w 276"/>
                  <a:gd name="T11" fmla="*/ 359 h 359"/>
                  <a:gd name="T12" fmla="*/ 276 w 276"/>
                  <a:gd name="T13" fmla="*/ 359 h 359"/>
                  <a:gd name="T14" fmla="*/ 276 w 276"/>
                  <a:gd name="T15" fmla="*/ 67 h 359"/>
                  <a:gd name="T16" fmla="*/ 207 w 276"/>
                  <a:gd name="T17" fmla="*/ 67 h 359"/>
                  <a:gd name="T18" fmla="*/ 207 w 276"/>
                  <a:gd name="T19" fmla="*/ 0 h 359"/>
                  <a:gd name="T20" fmla="*/ 0 w 276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6"/>
                  <a:gd name="T34" fmla="*/ 0 h 359"/>
                  <a:gd name="T35" fmla="*/ 276 w 276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6" h="359">
                    <a:moveTo>
                      <a:pt x="207" y="0"/>
                    </a:moveTo>
                    <a:lnTo>
                      <a:pt x="207" y="67"/>
                    </a:lnTo>
                    <a:lnTo>
                      <a:pt x="276" y="67"/>
                    </a:lnTo>
                    <a:lnTo>
                      <a:pt x="207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6" y="359"/>
                    </a:lnTo>
                    <a:lnTo>
                      <a:pt x="276" y="67"/>
                    </a:lnTo>
                    <a:lnTo>
                      <a:pt x="207" y="67"/>
                    </a:lnTo>
                    <a:lnTo>
                      <a:pt x="2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7" name="Freeform 24"/>
              <p:cNvSpPr>
                <a:spLocks/>
              </p:cNvSpPr>
              <p:nvPr/>
            </p:nvSpPr>
            <p:spPr bwMode="auto">
              <a:xfrm>
                <a:off x="540" y="2583"/>
                <a:ext cx="69" cy="67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67 h 67"/>
                  <a:gd name="T4" fmla="*/ 69 w 69"/>
                  <a:gd name="T5" fmla="*/ 67 h 67"/>
                  <a:gd name="T6" fmla="*/ 0 w 69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7"/>
                  <a:gd name="T14" fmla="*/ 69 w 69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7">
                    <a:moveTo>
                      <a:pt x="0" y="0"/>
                    </a:moveTo>
                    <a:lnTo>
                      <a:pt x="0" y="67"/>
                    </a:lnTo>
                    <a:lnTo>
                      <a:pt x="69" y="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8" name="Freeform 25"/>
              <p:cNvSpPr>
                <a:spLocks/>
              </p:cNvSpPr>
              <p:nvPr/>
            </p:nvSpPr>
            <p:spPr bwMode="auto">
              <a:xfrm>
                <a:off x="333" y="2583"/>
                <a:ext cx="276" cy="359"/>
              </a:xfrm>
              <a:custGeom>
                <a:avLst/>
                <a:gdLst>
                  <a:gd name="T0" fmla="*/ 0 w 276"/>
                  <a:gd name="T1" fmla="*/ 0 h 359"/>
                  <a:gd name="T2" fmla="*/ 0 w 276"/>
                  <a:gd name="T3" fmla="*/ 359 h 359"/>
                  <a:gd name="T4" fmla="*/ 276 w 276"/>
                  <a:gd name="T5" fmla="*/ 359 h 359"/>
                  <a:gd name="T6" fmla="*/ 276 w 276"/>
                  <a:gd name="T7" fmla="*/ 67 h 359"/>
                  <a:gd name="T8" fmla="*/ 207 w 276"/>
                  <a:gd name="T9" fmla="*/ 67 h 359"/>
                  <a:gd name="T10" fmla="*/ 207 w 276"/>
                  <a:gd name="T11" fmla="*/ 0 h 359"/>
                  <a:gd name="T12" fmla="*/ 0 w 276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6"/>
                  <a:gd name="T22" fmla="*/ 0 h 359"/>
                  <a:gd name="T23" fmla="*/ 276 w 276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6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6" y="359"/>
                    </a:lnTo>
                    <a:lnTo>
                      <a:pt x="276" y="67"/>
                    </a:lnTo>
                    <a:lnTo>
                      <a:pt x="207" y="67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619" name="Rectangle 26"/>
              <p:cNvSpPr>
                <a:spLocks noChangeArrowheads="1"/>
              </p:cNvSpPr>
              <p:nvPr/>
            </p:nvSpPr>
            <p:spPr bwMode="auto">
              <a:xfrm>
                <a:off x="278" y="2577"/>
                <a:ext cx="36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_tradnl" altLang="es-MX" sz="840" b="1" dirty="0" smtClean="0"/>
                  <a:t>EEFF</a:t>
                </a:r>
                <a:endParaRPr lang="es-ES_tradnl" altLang="es-MX" sz="840" b="1" dirty="0"/>
              </a:p>
              <a:p>
                <a:pPr algn="ctr" eaLnBrk="1" hangingPunct="1"/>
                <a:r>
                  <a:rPr lang="es-ES_tradnl" altLang="es-MX" sz="840" b="1" dirty="0" smtClean="0"/>
                  <a:t>Año n</a:t>
                </a:r>
                <a:endParaRPr lang="es-ES_tradnl" altLang="es-MX" sz="840" b="1" dirty="0"/>
              </a:p>
              <a:p>
                <a:pPr algn="ctr" eaLnBrk="1" hangingPunct="1"/>
                <a:r>
                  <a:rPr lang="es-ES_tradnl" altLang="es-MX" sz="840" b="1" dirty="0"/>
                  <a:t>vs</a:t>
                </a:r>
              </a:p>
              <a:p>
                <a:pPr algn="ctr" eaLnBrk="1" hangingPunct="1"/>
                <a:r>
                  <a:rPr lang="es-ES_tradnl" altLang="es-MX" sz="840" b="1" dirty="0" smtClean="0"/>
                  <a:t>Año n+1</a:t>
                </a:r>
                <a:endParaRPr lang="es-ES" altLang="es-MX" sz="840" b="1" dirty="0"/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21589" y="1080135"/>
            <a:ext cx="1613535" cy="5615702"/>
            <a:chOff x="992" y="894"/>
            <a:chExt cx="968" cy="3369"/>
          </a:xfrm>
        </p:grpSpPr>
        <p:sp>
          <p:nvSpPr>
            <p:cNvPr id="22589" name="Rectangle 28"/>
            <p:cNvSpPr>
              <a:spLocks noChangeArrowheads="1"/>
            </p:cNvSpPr>
            <p:nvPr/>
          </p:nvSpPr>
          <p:spPr bwMode="auto">
            <a:xfrm>
              <a:off x="1094" y="901"/>
              <a:ext cx="817" cy="33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endParaRPr lang="es-MX" altLang="es-MX" sz="2520"/>
            </a:p>
          </p:txBody>
        </p:sp>
        <p:graphicFrame>
          <p:nvGraphicFramePr>
            <p:cNvPr id="22590" name="Object 8"/>
            <p:cNvGraphicFramePr>
              <a:graphicFrameLocks noChangeAspect="1"/>
            </p:cNvGraphicFramePr>
            <p:nvPr/>
          </p:nvGraphicFramePr>
          <p:xfrm>
            <a:off x="1179" y="1266"/>
            <a:ext cx="590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Document" r:id="rId5" imgW="6063996" imgH="8078724" progId="Word.Document.8">
                    <p:embed/>
                  </p:oleObj>
                </mc:Choice>
                <mc:Fallback>
                  <p:oleObj name="Document" r:id="rId5" imgW="6063996" imgH="807872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1266"/>
                          <a:ext cx="590" cy="4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91" name="Object 9">
              <a:hlinkClick r:id="rId7" action="ppaction://hlinkfile" tooltip="Fixed Asset Additions Process Map"/>
            </p:cNvPr>
            <p:cNvGraphicFramePr>
              <a:graphicFrameLocks noChangeAspect="1"/>
            </p:cNvGraphicFramePr>
            <p:nvPr/>
          </p:nvGraphicFramePr>
          <p:xfrm>
            <a:off x="1180" y="1788"/>
            <a:ext cx="589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VISIO" r:id="rId8" imgW="12903538" imgH="7018514" progId="">
                    <p:embed/>
                  </p:oleObj>
                </mc:Choice>
                <mc:Fallback>
                  <p:oleObj name="VISIO" r:id="rId8" imgW="12903538" imgH="701851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" y="1788"/>
                          <a:ext cx="589" cy="4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53882" dir="2700000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92" name="Text Box 31"/>
            <p:cNvSpPr txBox="1">
              <a:spLocks noChangeArrowheads="1"/>
            </p:cNvSpPr>
            <p:nvPr/>
          </p:nvSpPr>
          <p:spPr bwMode="auto">
            <a:xfrm>
              <a:off x="1019" y="3306"/>
              <a:ext cx="9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Determinación del Grado de Confiabilidad</a:t>
              </a:r>
            </a:p>
          </p:txBody>
        </p:sp>
        <p:sp>
          <p:nvSpPr>
            <p:cNvPr id="22593" name="Text Box 32"/>
            <p:cNvSpPr txBox="1">
              <a:spLocks noChangeArrowheads="1"/>
            </p:cNvSpPr>
            <p:nvPr/>
          </p:nvSpPr>
          <p:spPr bwMode="auto">
            <a:xfrm>
              <a:off x="992" y="894"/>
              <a:ext cx="960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Narrativas y Flujogramas</a:t>
              </a:r>
            </a:p>
          </p:txBody>
        </p:sp>
        <p:sp>
          <p:nvSpPr>
            <p:cNvPr id="22594" name="Text Box 33"/>
            <p:cNvSpPr txBox="1">
              <a:spLocks noChangeArrowheads="1"/>
            </p:cNvSpPr>
            <p:nvPr/>
          </p:nvSpPr>
          <p:spPr bwMode="auto">
            <a:xfrm>
              <a:off x="1000" y="227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del Diseño de Controles Claves (Matrices de Riesgo y Control)</a:t>
              </a:r>
            </a:p>
          </p:txBody>
        </p:sp>
        <p:pic>
          <p:nvPicPr>
            <p:cNvPr id="22595" name="Picture 34">
              <a:hlinkClick r:id="rId10" action="ppaction://hlinkfile" tooltip="Fixed Asset Additions Risk &amp; Control Matrix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2699"/>
              <a:ext cx="768" cy="4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chemeClr val="bg2"/>
              </a:outerShdw>
            </a:effectLst>
          </p:spPr>
        </p:pic>
      </p:grpSp>
      <p:sp>
        <p:nvSpPr>
          <p:cNvPr id="605223" name="Rectangle 39"/>
          <p:cNvSpPr>
            <a:spLocks noChangeArrowheads="1"/>
          </p:cNvSpPr>
          <p:nvPr/>
        </p:nvSpPr>
        <p:spPr bwMode="auto">
          <a:xfrm>
            <a:off x="761444" y="10002"/>
            <a:ext cx="2705338" cy="956786"/>
          </a:xfrm>
          <a:prstGeom prst="rect">
            <a:avLst/>
          </a:prstGeom>
          <a:gradFill rotWithShape="1">
            <a:gsLst>
              <a:gs pos="0">
                <a:srgbClr val="808000">
                  <a:alpha val="62999"/>
                </a:srgbClr>
              </a:gs>
              <a:gs pos="100000">
                <a:srgbClr val="1D1D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635000" indent="-635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s-MX" altLang="es-MX" sz="1260" b="1">
                <a:solidFill>
                  <a:srgbClr val="FFFFFF"/>
                </a:solidFill>
              </a:rPr>
              <a:t>FASE I.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s-MX" altLang="es-MX" sz="1260" b="1">
                <a:solidFill>
                  <a:srgbClr val="FFFFFF"/>
                </a:solidFill>
              </a:rPr>
              <a:t>Planeación del Proyecto,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s-MX" altLang="es-MX" sz="1260" b="1">
                <a:solidFill>
                  <a:srgbClr val="FFFFFF"/>
                </a:solidFill>
              </a:rPr>
              <a:t>Definición del Alcance y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s-MX" altLang="es-MX" sz="1260" b="1">
                <a:solidFill>
                  <a:srgbClr val="FFFFFF"/>
                </a:solidFill>
              </a:rPr>
              <a:t>Revisión del Diseño</a:t>
            </a:r>
          </a:p>
        </p:txBody>
      </p:sp>
      <p:sp>
        <p:nvSpPr>
          <p:cNvPr id="605224" name="Text Box 40"/>
          <p:cNvSpPr txBox="1">
            <a:spLocks noChangeArrowheads="1"/>
          </p:cNvSpPr>
          <p:nvPr/>
        </p:nvSpPr>
        <p:spPr bwMode="auto">
          <a:xfrm>
            <a:off x="3651218" y="20256"/>
            <a:ext cx="2135266" cy="981038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89020"/>
                  <a:invGamma/>
                </a:srgbClr>
              </a:gs>
              <a:gs pos="50000">
                <a:srgbClr val="FF6600">
                  <a:alpha val="63000"/>
                </a:srgbClr>
              </a:gs>
              <a:gs pos="100000">
                <a:srgbClr val="FF6600">
                  <a:gamma/>
                  <a:shade val="89020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</p:spPr>
        <p:txBody>
          <a:bodyPr anchor="ctr" anchorCtr="1">
            <a:spAutoFit/>
            <a:flatTx/>
          </a:bodyPr>
          <a:lstStyle/>
          <a:p>
            <a:pPr algn="ctr" eaLnBrk="1" hangingPunct="1">
              <a:defRPr/>
            </a:pPr>
            <a:r>
              <a:rPr lang="es-MX" sz="115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FASE II.</a:t>
            </a:r>
          </a:p>
          <a:p>
            <a:pPr algn="ctr" eaLnBrk="1" hangingPunct="1">
              <a:defRPr/>
            </a:pPr>
            <a:r>
              <a:rPr lang="es-MX" sz="115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Evaluación del  diseño  de Controles a Nivel Entidad,</a:t>
            </a:r>
          </a:p>
          <a:p>
            <a:pPr algn="ctr" eaLnBrk="1" hangingPunct="1">
              <a:defRPr/>
            </a:pPr>
            <a:r>
              <a:rPr lang="es-MX" sz="115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Procesos  y Tecnología de Información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801825" y="1120140"/>
            <a:ext cx="1803559" cy="5604034"/>
            <a:chOff x="2120" y="918"/>
            <a:chExt cx="1082" cy="3362"/>
          </a:xfrm>
        </p:grpSpPr>
        <p:sp>
          <p:nvSpPr>
            <p:cNvPr id="22578" name="Rectangle 42"/>
            <p:cNvSpPr>
              <a:spLocks noChangeArrowheads="1"/>
            </p:cNvSpPr>
            <p:nvPr/>
          </p:nvSpPr>
          <p:spPr bwMode="auto">
            <a:xfrm>
              <a:off x="2154" y="918"/>
              <a:ext cx="1015" cy="33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endParaRPr lang="es-MX" altLang="es-MX" sz="2520"/>
            </a:p>
          </p:txBody>
        </p:sp>
        <p:graphicFrame>
          <p:nvGraphicFramePr>
            <p:cNvPr id="22579" name="Object 6"/>
            <p:cNvGraphicFramePr>
              <a:graphicFrameLocks noChangeAspect="1"/>
            </p:cNvGraphicFramePr>
            <p:nvPr/>
          </p:nvGraphicFramePr>
          <p:xfrm>
            <a:off x="2434" y="1857"/>
            <a:ext cx="339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Document" r:id="rId12" imgW="6063996" imgH="8136636" progId="Word.Document.8">
                    <p:embed/>
                  </p:oleObj>
                </mc:Choice>
                <mc:Fallback>
                  <p:oleObj name="Document" r:id="rId12" imgW="6063996" imgH="813663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" y="1857"/>
                          <a:ext cx="339" cy="3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56796" dir="1593903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80" name="Text Box 44"/>
            <p:cNvSpPr txBox="1">
              <a:spLocks noChangeArrowheads="1"/>
            </p:cNvSpPr>
            <p:nvPr/>
          </p:nvSpPr>
          <p:spPr bwMode="auto">
            <a:xfrm>
              <a:off x="2152" y="1630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altLang="es-MX" sz="945" b="1" dirty="0"/>
                <a:t>Revisión de Controles</a:t>
              </a:r>
            </a:p>
            <a:p>
              <a:pPr algn="ctr" eaLnBrk="1" hangingPunct="1"/>
              <a:r>
                <a:rPr lang="es-MX" altLang="es-MX" sz="945" b="1" dirty="0" smtClean="0"/>
                <a:t>A nivel procesos</a:t>
              </a:r>
              <a:endParaRPr lang="es-MX" altLang="es-MX" sz="945" b="1" dirty="0"/>
            </a:p>
          </p:txBody>
        </p:sp>
        <p:sp>
          <p:nvSpPr>
            <p:cNvPr id="22581" name="Text Box 45"/>
            <p:cNvSpPr txBox="1">
              <a:spLocks noChangeArrowheads="1"/>
            </p:cNvSpPr>
            <p:nvPr/>
          </p:nvSpPr>
          <p:spPr bwMode="auto">
            <a:xfrm>
              <a:off x="2160" y="2309"/>
              <a:ext cx="96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 Controles de Procesos de Tecnología</a:t>
              </a:r>
            </a:p>
          </p:txBody>
        </p:sp>
        <p:sp>
          <p:nvSpPr>
            <p:cNvPr id="22582" name="Text Box 46"/>
            <p:cNvSpPr txBox="1">
              <a:spLocks noChangeArrowheads="1"/>
            </p:cNvSpPr>
            <p:nvPr/>
          </p:nvSpPr>
          <p:spPr bwMode="auto">
            <a:xfrm>
              <a:off x="2136" y="921"/>
              <a:ext cx="10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altLang="es-MX" sz="945" b="1"/>
                <a:t>Revisión de Controles</a:t>
              </a:r>
            </a:p>
            <a:p>
              <a:pPr algn="ctr" eaLnBrk="1" hangingPunct="1"/>
              <a:r>
                <a:rPr lang="es-MX" altLang="es-MX" sz="945" b="1"/>
                <a:t>Entity Level</a:t>
              </a:r>
            </a:p>
          </p:txBody>
        </p:sp>
        <p:graphicFrame>
          <p:nvGraphicFramePr>
            <p:cNvPr id="22583" name="Object 7"/>
            <p:cNvGraphicFramePr>
              <a:graphicFrameLocks noChangeAspect="1"/>
            </p:cNvGraphicFramePr>
            <p:nvPr/>
          </p:nvGraphicFramePr>
          <p:xfrm>
            <a:off x="2429" y="2634"/>
            <a:ext cx="400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Visio" r:id="rId14" imgW="1027176" imgH="947623" progId="">
                    <p:embed/>
                  </p:oleObj>
                </mc:Choice>
                <mc:Fallback>
                  <p:oleObj name="Visio" r:id="rId14" imgW="1027176" imgH="9476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2634"/>
                          <a:ext cx="400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84" name="Text Box 48"/>
            <p:cNvSpPr txBox="1">
              <a:spLocks noChangeArrowheads="1"/>
            </p:cNvSpPr>
            <p:nvPr/>
          </p:nvSpPr>
          <p:spPr bwMode="auto">
            <a:xfrm>
              <a:off x="2120" y="2941"/>
              <a:ext cx="105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 Segregación de Funciones</a:t>
              </a:r>
            </a:p>
          </p:txBody>
        </p:sp>
        <p:pic>
          <p:nvPicPr>
            <p:cNvPr id="22585" name="Picture 4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" y="3169"/>
              <a:ext cx="5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6" name="Text Box 50"/>
            <p:cNvSpPr txBox="1">
              <a:spLocks noChangeArrowheads="1"/>
            </p:cNvSpPr>
            <p:nvPr/>
          </p:nvSpPr>
          <p:spPr bwMode="auto">
            <a:xfrm>
              <a:off x="2152" y="3597"/>
              <a:ext cx="10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 Hojas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Cálculo Críticas</a:t>
              </a:r>
            </a:p>
          </p:txBody>
        </p:sp>
        <p:pic>
          <p:nvPicPr>
            <p:cNvPr id="22587" name="Picture 51" descr="Excel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3860"/>
              <a:ext cx="71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8" name="Picture 52" descr="Entity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" y="1164"/>
              <a:ext cx="76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5237" name="Text Box 53"/>
          <p:cNvSpPr txBox="1">
            <a:spLocks noChangeArrowheads="1"/>
          </p:cNvSpPr>
          <p:nvPr/>
        </p:nvSpPr>
        <p:spPr bwMode="auto">
          <a:xfrm>
            <a:off x="5921796" y="24029"/>
            <a:ext cx="2148602" cy="98103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>
                  <a:alpha val="63000"/>
                </a:srgbClr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</p:spPr>
        <p:txBody>
          <a:bodyPr anchor="b">
            <a:spAutoFit/>
            <a:flatTx/>
          </a:bodyPr>
          <a:lstStyle/>
          <a:p>
            <a:pPr algn="ctr" eaLnBrk="1" hangingPunct="1">
              <a:defRPr/>
            </a:pPr>
            <a:r>
              <a:rPr lang="es-MX" sz="115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FASE III.</a:t>
            </a:r>
          </a:p>
          <a:p>
            <a:pPr algn="ctr" eaLnBrk="1" hangingPunct="1">
              <a:defRPr/>
            </a:pPr>
            <a:r>
              <a:rPr lang="es-MX" sz="115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Pruebas de la Efectividad</a:t>
            </a:r>
          </a:p>
          <a:p>
            <a:pPr algn="ctr" eaLnBrk="1" hangingPunct="1">
              <a:defRPr/>
            </a:pPr>
            <a:r>
              <a:rPr lang="es-MX" sz="115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funcionamiento de los Controles de Procesos y Tecnología de </a:t>
            </a:r>
            <a:r>
              <a:rPr lang="es-MX" sz="115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Información</a:t>
            </a:r>
            <a:endParaRPr lang="es-MX" sz="1155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6178789" y="1103472"/>
            <a:ext cx="1803559" cy="5604034"/>
            <a:chOff x="3546" y="908"/>
            <a:chExt cx="1082" cy="3362"/>
          </a:xfrm>
        </p:grpSpPr>
        <p:sp>
          <p:nvSpPr>
            <p:cNvPr id="22566" name="Rectangle 55"/>
            <p:cNvSpPr>
              <a:spLocks noChangeArrowheads="1"/>
            </p:cNvSpPr>
            <p:nvPr/>
          </p:nvSpPr>
          <p:spPr bwMode="auto">
            <a:xfrm>
              <a:off x="3556" y="908"/>
              <a:ext cx="1015" cy="33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endParaRPr lang="es-MX" altLang="es-MX" sz="2520"/>
            </a:p>
          </p:txBody>
        </p:sp>
        <p:graphicFrame>
          <p:nvGraphicFramePr>
            <p:cNvPr id="22567" name="Object 3"/>
            <p:cNvGraphicFramePr>
              <a:graphicFrameLocks noChangeAspect="1"/>
            </p:cNvGraphicFramePr>
            <p:nvPr/>
          </p:nvGraphicFramePr>
          <p:xfrm>
            <a:off x="3860" y="1151"/>
            <a:ext cx="339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Document" r:id="rId19" imgW="6063996" imgH="8136636" progId="Word.Document.8">
                    <p:embed/>
                  </p:oleObj>
                </mc:Choice>
                <mc:Fallback>
                  <p:oleObj name="Document" r:id="rId19" imgW="6063996" imgH="813663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1151"/>
                          <a:ext cx="339" cy="3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56796" dir="1593903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68" name="Text Box 57"/>
            <p:cNvSpPr txBox="1">
              <a:spLocks noChangeArrowheads="1"/>
            </p:cNvSpPr>
            <p:nvPr/>
          </p:nvSpPr>
          <p:spPr bwMode="auto">
            <a:xfrm>
              <a:off x="3578" y="924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altLang="es-MX" sz="945" b="1"/>
                <a:t>Revisión de Controles</a:t>
              </a:r>
            </a:p>
            <a:p>
              <a:pPr algn="ctr" eaLnBrk="1" hangingPunct="1"/>
              <a:r>
                <a:rPr lang="es-MX" altLang="es-MX" sz="945" b="1"/>
                <a:t>Información Financiera</a:t>
              </a:r>
            </a:p>
          </p:txBody>
        </p:sp>
        <p:sp>
          <p:nvSpPr>
            <p:cNvPr id="22569" name="Text Box 58"/>
            <p:cNvSpPr txBox="1">
              <a:spLocks noChangeArrowheads="1"/>
            </p:cNvSpPr>
            <p:nvPr/>
          </p:nvSpPr>
          <p:spPr bwMode="auto">
            <a:xfrm>
              <a:off x="3586" y="1603"/>
              <a:ext cx="96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 Controles de Procesos de Tecnología</a:t>
              </a:r>
            </a:p>
          </p:txBody>
        </p:sp>
        <p:graphicFrame>
          <p:nvGraphicFramePr>
            <p:cNvPr id="22570" name="Object 4"/>
            <p:cNvGraphicFramePr>
              <a:graphicFrameLocks noChangeAspect="1"/>
            </p:cNvGraphicFramePr>
            <p:nvPr/>
          </p:nvGraphicFramePr>
          <p:xfrm>
            <a:off x="3855" y="1928"/>
            <a:ext cx="400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Visio" r:id="rId20" imgW="1027176" imgH="947623" progId="">
                    <p:embed/>
                  </p:oleObj>
                </mc:Choice>
                <mc:Fallback>
                  <p:oleObj name="Visio" r:id="rId20" imgW="1027176" imgH="9476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5" y="1928"/>
                          <a:ext cx="400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71" name="Text Box 60"/>
            <p:cNvSpPr txBox="1">
              <a:spLocks noChangeArrowheads="1"/>
            </p:cNvSpPr>
            <p:nvPr/>
          </p:nvSpPr>
          <p:spPr bwMode="auto">
            <a:xfrm>
              <a:off x="3546" y="2235"/>
              <a:ext cx="105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 Segregación de Funciones</a:t>
              </a:r>
            </a:p>
          </p:txBody>
        </p:sp>
        <p:pic>
          <p:nvPicPr>
            <p:cNvPr id="22572" name="Picture 6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2463"/>
              <a:ext cx="5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3" name="Text Box 62"/>
            <p:cNvSpPr txBox="1">
              <a:spLocks noChangeArrowheads="1"/>
            </p:cNvSpPr>
            <p:nvPr/>
          </p:nvSpPr>
          <p:spPr bwMode="auto">
            <a:xfrm>
              <a:off x="3578" y="2891"/>
              <a:ext cx="10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Revisión de Hojas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Cálculo Críticas</a:t>
              </a:r>
            </a:p>
          </p:txBody>
        </p:sp>
        <p:pic>
          <p:nvPicPr>
            <p:cNvPr id="22574" name="Picture 63" descr="Excel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3154"/>
              <a:ext cx="71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5" name="Text Box 64"/>
            <p:cNvSpPr txBox="1">
              <a:spLocks noChangeArrowheads="1"/>
            </p:cNvSpPr>
            <p:nvPr/>
          </p:nvSpPr>
          <p:spPr bwMode="auto">
            <a:xfrm>
              <a:off x="3546" y="3555"/>
              <a:ext cx="10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Realización de Pruebas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en vivo (Walkthrough)</a:t>
              </a:r>
            </a:p>
          </p:txBody>
        </p:sp>
        <p:graphicFrame>
          <p:nvGraphicFramePr>
            <p:cNvPr id="22576" name="Object 5">
              <a:hlinkClick r:id="rId7" action="ppaction://hlinkfile" tooltip="Fixed Asset Additions Process Map"/>
            </p:cNvPr>
            <p:cNvGraphicFramePr>
              <a:graphicFrameLocks noChangeAspect="1"/>
            </p:cNvGraphicFramePr>
            <p:nvPr/>
          </p:nvGraphicFramePr>
          <p:xfrm>
            <a:off x="4076" y="3845"/>
            <a:ext cx="457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VISIO" r:id="rId21" imgW="12903538" imgH="7018514" progId="">
                    <p:embed/>
                  </p:oleObj>
                </mc:Choice>
                <mc:Fallback>
                  <p:oleObj name="VISIO" r:id="rId21" imgW="12903538" imgH="701851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6" y="3845"/>
                          <a:ext cx="457" cy="35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53882" dir="2700000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77" name="Picture 6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" y="3843"/>
              <a:ext cx="438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5251" name="Text Box 67"/>
          <p:cNvSpPr txBox="1">
            <a:spLocks noChangeArrowheads="1"/>
          </p:cNvSpPr>
          <p:nvPr/>
        </p:nvSpPr>
        <p:spPr bwMode="auto">
          <a:xfrm>
            <a:off x="8240712" y="35381"/>
            <a:ext cx="1475185" cy="981038"/>
          </a:xfrm>
          <a:prstGeom prst="rect">
            <a:avLst/>
          </a:prstGeom>
          <a:gradFill rotWithShape="1">
            <a:gsLst>
              <a:gs pos="0">
                <a:srgbClr val="006699">
                  <a:alpha val="63000"/>
                </a:srgbClr>
              </a:gs>
              <a:gs pos="100000">
                <a:srgbClr val="006699">
                  <a:gamma/>
                  <a:shade val="38039"/>
                  <a:invGamma/>
                </a:srgbClr>
              </a:gs>
            </a:gsLst>
            <a:lin ang="5400000" scaled="1"/>
          </a:gradFill>
          <a:ln w="12700" algn="ctr">
            <a:miter lim="800000"/>
            <a:headEnd/>
            <a:tailEnd/>
          </a:ln>
          <a:effectLst/>
        </p:spPr>
        <p:txBody>
          <a:bodyPr anchor="ctr" anchorCtr="1">
            <a:spAutoFit/>
            <a:flatTx/>
          </a:bodyPr>
          <a:lstStyle/>
          <a:p>
            <a:pPr algn="ctr" eaLnBrk="1" hangingPunct="1">
              <a:defRPr/>
            </a:pPr>
            <a:r>
              <a:rPr lang="es-ES" sz="115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FASE IV.</a:t>
            </a:r>
          </a:p>
          <a:p>
            <a:pPr algn="ctr" eaLnBrk="1" hangingPunct="1">
              <a:defRPr/>
            </a:pPr>
            <a:endParaRPr lang="es-MX" sz="1155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MX" sz="115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Informe de</a:t>
            </a:r>
          </a:p>
          <a:p>
            <a:pPr algn="ctr" eaLnBrk="1" hangingPunct="1">
              <a:defRPr/>
            </a:pPr>
            <a:r>
              <a:rPr lang="es-MX" sz="1155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Resultados</a:t>
            </a:r>
          </a:p>
          <a:p>
            <a:pPr algn="ctr" eaLnBrk="1" hangingPunct="1">
              <a:defRPr/>
            </a:pPr>
            <a:endParaRPr lang="es-MX" sz="1155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8200707" y="1093471"/>
            <a:ext cx="1615202" cy="3738801"/>
            <a:chOff x="4719" y="902"/>
            <a:chExt cx="969" cy="2243"/>
          </a:xfrm>
        </p:grpSpPr>
        <p:sp>
          <p:nvSpPr>
            <p:cNvPr id="22543" name="Rectangle 69"/>
            <p:cNvSpPr>
              <a:spLocks noChangeArrowheads="1"/>
            </p:cNvSpPr>
            <p:nvPr/>
          </p:nvSpPr>
          <p:spPr bwMode="auto">
            <a:xfrm>
              <a:off x="4794" y="902"/>
              <a:ext cx="817" cy="224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endParaRPr lang="es-MX" altLang="es-MX" sz="2520"/>
            </a:p>
          </p:txBody>
        </p:sp>
        <p:sp>
          <p:nvSpPr>
            <p:cNvPr id="22544" name="Text Box 70"/>
            <p:cNvSpPr txBox="1">
              <a:spLocks noChangeArrowheads="1"/>
            </p:cNvSpPr>
            <p:nvPr/>
          </p:nvSpPr>
          <p:spPr bwMode="auto">
            <a:xfrm>
              <a:off x="4719" y="1008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altLang="es-MX" sz="945" b="1"/>
                <a:t>Preparación del</a:t>
              </a:r>
            </a:p>
            <a:p>
              <a:pPr algn="ctr" eaLnBrk="1" hangingPunct="1"/>
              <a:r>
                <a:rPr lang="es-MX" altLang="es-MX" sz="945" b="1"/>
                <a:t>Informe</a:t>
              </a:r>
            </a:p>
          </p:txBody>
        </p:sp>
        <p:grpSp>
          <p:nvGrpSpPr>
            <p:cNvPr id="22545" name="Group 71"/>
            <p:cNvGrpSpPr>
              <a:grpSpLocks/>
            </p:cNvGrpSpPr>
            <p:nvPr/>
          </p:nvGrpSpPr>
          <p:grpSpPr bwMode="auto">
            <a:xfrm>
              <a:off x="4871" y="2377"/>
              <a:ext cx="643" cy="559"/>
              <a:chOff x="247" y="2393"/>
              <a:chExt cx="643" cy="559"/>
            </a:xfrm>
          </p:grpSpPr>
          <p:sp>
            <p:nvSpPr>
              <p:cNvPr id="22549" name="AutoShape 7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2393"/>
                <a:ext cx="643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0" name="Freeform 73"/>
              <p:cNvSpPr>
                <a:spLocks noEditPoints="1"/>
              </p:cNvSpPr>
              <p:nvPr/>
            </p:nvSpPr>
            <p:spPr bwMode="auto">
              <a:xfrm>
                <a:off x="517" y="2404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7 h 359"/>
                  <a:gd name="T4" fmla="*/ 275 w 275"/>
                  <a:gd name="T5" fmla="*/ 67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7 h 359"/>
                  <a:gd name="T16" fmla="*/ 206 w 275"/>
                  <a:gd name="T17" fmla="*/ 67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7"/>
                    </a:lnTo>
                    <a:lnTo>
                      <a:pt x="275" y="67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1" name="Freeform 74"/>
              <p:cNvSpPr>
                <a:spLocks/>
              </p:cNvSpPr>
              <p:nvPr/>
            </p:nvSpPr>
            <p:spPr bwMode="auto">
              <a:xfrm>
                <a:off x="723" y="2404"/>
                <a:ext cx="69" cy="67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67 h 67"/>
                  <a:gd name="T4" fmla="*/ 69 w 69"/>
                  <a:gd name="T5" fmla="*/ 67 h 67"/>
                  <a:gd name="T6" fmla="*/ 0 w 69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7"/>
                  <a:gd name="T14" fmla="*/ 69 w 69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7">
                    <a:moveTo>
                      <a:pt x="0" y="0"/>
                    </a:moveTo>
                    <a:lnTo>
                      <a:pt x="0" y="67"/>
                    </a:lnTo>
                    <a:lnTo>
                      <a:pt x="69" y="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2" name="Freeform 75"/>
              <p:cNvSpPr>
                <a:spLocks/>
              </p:cNvSpPr>
              <p:nvPr/>
            </p:nvSpPr>
            <p:spPr bwMode="auto">
              <a:xfrm>
                <a:off x="517" y="2404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7 h 359"/>
                  <a:gd name="T8" fmla="*/ 206 w 275"/>
                  <a:gd name="T9" fmla="*/ 67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3" name="Freeform 76"/>
              <p:cNvSpPr>
                <a:spLocks noEditPoints="1"/>
              </p:cNvSpPr>
              <p:nvPr/>
            </p:nvSpPr>
            <p:spPr bwMode="auto">
              <a:xfrm>
                <a:off x="471" y="2448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8 h 359"/>
                  <a:gd name="T4" fmla="*/ 275 w 275"/>
                  <a:gd name="T5" fmla="*/ 68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8 h 359"/>
                  <a:gd name="T16" fmla="*/ 206 w 275"/>
                  <a:gd name="T17" fmla="*/ 68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8"/>
                    </a:lnTo>
                    <a:lnTo>
                      <a:pt x="275" y="68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4" name="Freeform 77"/>
              <p:cNvSpPr>
                <a:spLocks/>
              </p:cNvSpPr>
              <p:nvPr/>
            </p:nvSpPr>
            <p:spPr bwMode="auto">
              <a:xfrm>
                <a:off x="677" y="2448"/>
                <a:ext cx="69" cy="68"/>
              </a:xfrm>
              <a:custGeom>
                <a:avLst/>
                <a:gdLst>
                  <a:gd name="T0" fmla="*/ 0 w 69"/>
                  <a:gd name="T1" fmla="*/ 0 h 68"/>
                  <a:gd name="T2" fmla="*/ 0 w 69"/>
                  <a:gd name="T3" fmla="*/ 68 h 68"/>
                  <a:gd name="T4" fmla="*/ 69 w 69"/>
                  <a:gd name="T5" fmla="*/ 68 h 68"/>
                  <a:gd name="T6" fmla="*/ 0 w 69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8"/>
                  <a:gd name="T14" fmla="*/ 69 w 69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8">
                    <a:moveTo>
                      <a:pt x="0" y="0"/>
                    </a:moveTo>
                    <a:lnTo>
                      <a:pt x="0" y="68"/>
                    </a:lnTo>
                    <a:lnTo>
                      <a:pt x="69" y="6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5" name="Freeform 78"/>
              <p:cNvSpPr>
                <a:spLocks/>
              </p:cNvSpPr>
              <p:nvPr/>
            </p:nvSpPr>
            <p:spPr bwMode="auto">
              <a:xfrm>
                <a:off x="471" y="2448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8 h 359"/>
                  <a:gd name="T8" fmla="*/ 206 w 275"/>
                  <a:gd name="T9" fmla="*/ 68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6" name="Freeform 79"/>
              <p:cNvSpPr>
                <a:spLocks noEditPoints="1"/>
              </p:cNvSpPr>
              <p:nvPr/>
            </p:nvSpPr>
            <p:spPr bwMode="auto">
              <a:xfrm>
                <a:off x="425" y="2493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8 h 359"/>
                  <a:gd name="T4" fmla="*/ 275 w 275"/>
                  <a:gd name="T5" fmla="*/ 68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8 h 359"/>
                  <a:gd name="T16" fmla="*/ 206 w 275"/>
                  <a:gd name="T17" fmla="*/ 68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8"/>
                    </a:lnTo>
                    <a:lnTo>
                      <a:pt x="275" y="68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7" name="Freeform 80"/>
              <p:cNvSpPr>
                <a:spLocks/>
              </p:cNvSpPr>
              <p:nvPr/>
            </p:nvSpPr>
            <p:spPr bwMode="auto">
              <a:xfrm>
                <a:off x="631" y="2493"/>
                <a:ext cx="69" cy="68"/>
              </a:xfrm>
              <a:custGeom>
                <a:avLst/>
                <a:gdLst>
                  <a:gd name="T0" fmla="*/ 0 w 69"/>
                  <a:gd name="T1" fmla="*/ 0 h 68"/>
                  <a:gd name="T2" fmla="*/ 0 w 69"/>
                  <a:gd name="T3" fmla="*/ 68 h 68"/>
                  <a:gd name="T4" fmla="*/ 69 w 69"/>
                  <a:gd name="T5" fmla="*/ 68 h 68"/>
                  <a:gd name="T6" fmla="*/ 0 w 69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8"/>
                  <a:gd name="T14" fmla="*/ 69 w 69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8">
                    <a:moveTo>
                      <a:pt x="0" y="0"/>
                    </a:moveTo>
                    <a:lnTo>
                      <a:pt x="0" y="68"/>
                    </a:lnTo>
                    <a:lnTo>
                      <a:pt x="69" y="6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8" name="Freeform 81"/>
              <p:cNvSpPr>
                <a:spLocks/>
              </p:cNvSpPr>
              <p:nvPr/>
            </p:nvSpPr>
            <p:spPr bwMode="auto">
              <a:xfrm>
                <a:off x="425" y="2493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8 h 359"/>
                  <a:gd name="T8" fmla="*/ 206 w 275"/>
                  <a:gd name="T9" fmla="*/ 68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8"/>
                    </a:lnTo>
                    <a:lnTo>
                      <a:pt x="206" y="68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59" name="Freeform 82"/>
              <p:cNvSpPr>
                <a:spLocks noEditPoints="1"/>
              </p:cNvSpPr>
              <p:nvPr/>
            </p:nvSpPr>
            <p:spPr bwMode="auto">
              <a:xfrm>
                <a:off x="379" y="2538"/>
                <a:ext cx="275" cy="359"/>
              </a:xfrm>
              <a:custGeom>
                <a:avLst/>
                <a:gdLst>
                  <a:gd name="T0" fmla="*/ 206 w 275"/>
                  <a:gd name="T1" fmla="*/ 0 h 359"/>
                  <a:gd name="T2" fmla="*/ 206 w 275"/>
                  <a:gd name="T3" fmla="*/ 67 h 359"/>
                  <a:gd name="T4" fmla="*/ 275 w 275"/>
                  <a:gd name="T5" fmla="*/ 67 h 359"/>
                  <a:gd name="T6" fmla="*/ 206 w 275"/>
                  <a:gd name="T7" fmla="*/ 0 h 359"/>
                  <a:gd name="T8" fmla="*/ 0 w 275"/>
                  <a:gd name="T9" fmla="*/ 0 h 359"/>
                  <a:gd name="T10" fmla="*/ 0 w 275"/>
                  <a:gd name="T11" fmla="*/ 359 h 359"/>
                  <a:gd name="T12" fmla="*/ 275 w 275"/>
                  <a:gd name="T13" fmla="*/ 359 h 359"/>
                  <a:gd name="T14" fmla="*/ 275 w 275"/>
                  <a:gd name="T15" fmla="*/ 67 h 359"/>
                  <a:gd name="T16" fmla="*/ 206 w 275"/>
                  <a:gd name="T17" fmla="*/ 67 h 359"/>
                  <a:gd name="T18" fmla="*/ 206 w 275"/>
                  <a:gd name="T19" fmla="*/ 0 h 359"/>
                  <a:gd name="T20" fmla="*/ 0 w 275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359"/>
                  <a:gd name="T35" fmla="*/ 275 w 275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359">
                    <a:moveTo>
                      <a:pt x="206" y="0"/>
                    </a:moveTo>
                    <a:lnTo>
                      <a:pt x="206" y="67"/>
                    </a:lnTo>
                    <a:lnTo>
                      <a:pt x="275" y="67"/>
                    </a:lnTo>
                    <a:lnTo>
                      <a:pt x="206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60" name="Freeform 83"/>
              <p:cNvSpPr>
                <a:spLocks/>
              </p:cNvSpPr>
              <p:nvPr/>
            </p:nvSpPr>
            <p:spPr bwMode="auto">
              <a:xfrm>
                <a:off x="585" y="2538"/>
                <a:ext cx="69" cy="67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67 h 67"/>
                  <a:gd name="T4" fmla="*/ 69 w 69"/>
                  <a:gd name="T5" fmla="*/ 67 h 67"/>
                  <a:gd name="T6" fmla="*/ 0 w 69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7"/>
                  <a:gd name="T14" fmla="*/ 69 w 69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7">
                    <a:moveTo>
                      <a:pt x="0" y="0"/>
                    </a:moveTo>
                    <a:lnTo>
                      <a:pt x="0" y="67"/>
                    </a:lnTo>
                    <a:lnTo>
                      <a:pt x="69" y="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61" name="Freeform 84"/>
              <p:cNvSpPr>
                <a:spLocks/>
              </p:cNvSpPr>
              <p:nvPr/>
            </p:nvSpPr>
            <p:spPr bwMode="auto">
              <a:xfrm>
                <a:off x="379" y="2538"/>
                <a:ext cx="275" cy="359"/>
              </a:xfrm>
              <a:custGeom>
                <a:avLst/>
                <a:gdLst>
                  <a:gd name="T0" fmla="*/ 0 w 275"/>
                  <a:gd name="T1" fmla="*/ 0 h 359"/>
                  <a:gd name="T2" fmla="*/ 0 w 275"/>
                  <a:gd name="T3" fmla="*/ 359 h 359"/>
                  <a:gd name="T4" fmla="*/ 275 w 275"/>
                  <a:gd name="T5" fmla="*/ 359 h 359"/>
                  <a:gd name="T6" fmla="*/ 275 w 275"/>
                  <a:gd name="T7" fmla="*/ 67 h 359"/>
                  <a:gd name="T8" fmla="*/ 206 w 275"/>
                  <a:gd name="T9" fmla="*/ 67 h 359"/>
                  <a:gd name="T10" fmla="*/ 206 w 275"/>
                  <a:gd name="T11" fmla="*/ 0 h 359"/>
                  <a:gd name="T12" fmla="*/ 0 w 275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359"/>
                  <a:gd name="T23" fmla="*/ 275 w 275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5" y="359"/>
                    </a:lnTo>
                    <a:lnTo>
                      <a:pt x="275" y="67"/>
                    </a:lnTo>
                    <a:lnTo>
                      <a:pt x="206" y="67"/>
                    </a:lnTo>
                    <a:lnTo>
                      <a:pt x="206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62" name="Freeform 85"/>
              <p:cNvSpPr>
                <a:spLocks noEditPoints="1"/>
              </p:cNvSpPr>
              <p:nvPr/>
            </p:nvSpPr>
            <p:spPr bwMode="auto">
              <a:xfrm>
                <a:off x="333" y="2583"/>
                <a:ext cx="276" cy="359"/>
              </a:xfrm>
              <a:custGeom>
                <a:avLst/>
                <a:gdLst>
                  <a:gd name="T0" fmla="*/ 207 w 276"/>
                  <a:gd name="T1" fmla="*/ 0 h 359"/>
                  <a:gd name="T2" fmla="*/ 207 w 276"/>
                  <a:gd name="T3" fmla="*/ 67 h 359"/>
                  <a:gd name="T4" fmla="*/ 276 w 276"/>
                  <a:gd name="T5" fmla="*/ 67 h 359"/>
                  <a:gd name="T6" fmla="*/ 207 w 276"/>
                  <a:gd name="T7" fmla="*/ 0 h 359"/>
                  <a:gd name="T8" fmla="*/ 0 w 276"/>
                  <a:gd name="T9" fmla="*/ 0 h 359"/>
                  <a:gd name="T10" fmla="*/ 0 w 276"/>
                  <a:gd name="T11" fmla="*/ 359 h 359"/>
                  <a:gd name="T12" fmla="*/ 276 w 276"/>
                  <a:gd name="T13" fmla="*/ 359 h 359"/>
                  <a:gd name="T14" fmla="*/ 276 w 276"/>
                  <a:gd name="T15" fmla="*/ 67 h 359"/>
                  <a:gd name="T16" fmla="*/ 207 w 276"/>
                  <a:gd name="T17" fmla="*/ 67 h 359"/>
                  <a:gd name="T18" fmla="*/ 207 w 276"/>
                  <a:gd name="T19" fmla="*/ 0 h 359"/>
                  <a:gd name="T20" fmla="*/ 0 w 276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6"/>
                  <a:gd name="T34" fmla="*/ 0 h 359"/>
                  <a:gd name="T35" fmla="*/ 276 w 276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6" h="359">
                    <a:moveTo>
                      <a:pt x="207" y="0"/>
                    </a:moveTo>
                    <a:lnTo>
                      <a:pt x="207" y="67"/>
                    </a:lnTo>
                    <a:lnTo>
                      <a:pt x="276" y="67"/>
                    </a:lnTo>
                    <a:lnTo>
                      <a:pt x="207" y="0"/>
                    </a:lnTo>
                    <a:close/>
                    <a:moveTo>
                      <a:pt x="0" y="0"/>
                    </a:moveTo>
                    <a:lnTo>
                      <a:pt x="0" y="359"/>
                    </a:lnTo>
                    <a:lnTo>
                      <a:pt x="276" y="359"/>
                    </a:lnTo>
                    <a:lnTo>
                      <a:pt x="276" y="67"/>
                    </a:lnTo>
                    <a:lnTo>
                      <a:pt x="207" y="67"/>
                    </a:lnTo>
                    <a:lnTo>
                      <a:pt x="2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63" name="Freeform 86"/>
              <p:cNvSpPr>
                <a:spLocks/>
              </p:cNvSpPr>
              <p:nvPr/>
            </p:nvSpPr>
            <p:spPr bwMode="auto">
              <a:xfrm>
                <a:off x="540" y="2583"/>
                <a:ext cx="69" cy="67"/>
              </a:xfrm>
              <a:custGeom>
                <a:avLst/>
                <a:gdLst>
                  <a:gd name="T0" fmla="*/ 0 w 69"/>
                  <a:gd name="T1" fmla="*/ 0 h 67"/>
                  <a:gd name="T2" fmla="*/ 0 w 69"/>
                  <a:gd name="T3" fmla="*/ 67 h 67"/>
                  <a:gd name="T4" fmla="*/ 69 w 69"/>
                  <a:gd name="T5" fmla="*/ 67 h 67"/>
                  <a:gd name="T6" fmla="*/ 0 w 69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7"/>
                  <a:gd name="T14" fmla="*/ 69 w 69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7">
                    <a:moveTo>
                      <a:pt x="0" y="0"/>
                    </a:moveTo>
                    <a:lnTo>
                      <a:pt x="0" y="67"/>
                    </a:lnTo>
                    <a:lnTo>
                      <a:pt x="69" y="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64" name="Freeform 87"/>
              <p:cNvSpPr>
                <a:spLocks/>
              </p:cNvSpPr>
              <p:nvPr/>
            </p:nvSpPr>
            <p:spPr bwMode="auto">
              <a:xfrm>
                <a:off x="333" y="2583"/>
                <a:ext cx="276" cy="359"/>
              </a:xfrm>
              <a:custGeom>
                <a:avLst/>
                <a:gdLst>
                  <a:gd name="T0" fmla="*/ 0 w 276"/>
                  <a:gd name="T1" fmla="*/ 0 h 359"/>
                  <a:gd name="T2" fmla="*/ 0 w 276"/>
                  <a:gd name="T3" fmla="*/ 359 h 359"/>
                  <a:gd name="T4" fmla="*/ 276 w 276"/>
                  <a:gd name="T5" fmla="*/ 359 h 359"/>
                  <a:gd name="T6" fmla="*/ 276 w 276"/>
                  <a:gd name="T7" fmla="*/ 67 h 359"/>
                  <a:gd name="T8" fmla="*/ 207 w 276"/>
                  <a:gd name="T9" fmla="*/ 67 h 359"/>
                  <a:gd name="T10" fmla="*/ 207 w 276"/>
                  <a:gd name="T11" fmla="*/ 0 h 359"/>
                  <a:gd name="T12" fmla="*/ 0 w 276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6"/>
                  <a:gd name="T22" fmla="*/ 0 h 359"/>
                  <a:gd name="T23" fmla="*/ 276 w 276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6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76" y="359"/>
                    </a:lnTo>
                    <a:lnTo>
                      <a:pt x="276" y="67"/>
                    </a:lnTo>
                    <a:lnTo>
                      <a:pt x="207" y="67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 sz="1995"/>
              </a:p>
            </p:txBody>
          </p:sp>
          <p:sp>
            <p:nvSpPr>
              <p:cNvPr id="22565" name="Rectangle 88"/>
              <p:cNvSpPr>
                <a:spLocks noChangeArrowheads="1"/>
              </p:cNvSpPr>
              <p:nvPr/>
            </p:nvSpPr>
            <p:spPr bwMode="auto">
              <a:xfrm>
                <a:off x="277" y="2617"/>
                <a:ext cx="3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_tradnl" altLang="es-MX" sz="840" b="1" dirty="0"/>
                  <a:t>Informe</a:t>
                </a:r>
              </a:p>
              <a:p>
                <a:pPr algn="ctr" eaLnBrk="1" hangingPunct="1"/>
                <a:r>
                  <a:rPr lang="es-ES_tradnl" altLang="es-MX" sz="840" b="1" dirty="0"/>
                  <a:t>Final</a:t>
                </a:r>
              </a:p>
              <a:p>
                <a:pPr algn="ctr" eaLnBrk="1" hangingPunct="1"/>
                <a:r>
                  <a:rPr lang="es-ES_tradnl" altLang="es-MX" sz="840" b="1" dirty="0" smtClean="0"/>
                  <a:t>SSAE 16</a:t>
                </a:r>
                <a:endParaRPr lang="es-ES" altLang="es-MX" sz="840" b="1" dirty="0"/>
              </a:p>
            </p:txBody>
          </p:sp>
        </p:grpSp>
        <p:graphicFrame>
          <p:nvGraphicFramePr>
            <p:cNvPr id="22546" name="Object 2"/>
            <p:cNvGraphicFramePr>
              <a:graphicFrameLocks noChangeAspect="1"/>
            </p:cNvGraphicFramePr>
            <p:nvPr/>
          </p:nvGraphicFramePr>
          <p:xfrm>
            <a:off x="4872" y="1348"/>
            <a:ext cx="675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Visio" r:id="rId23" imgW="2195009" imgH="786339" progId="">
                    <p:embed/>
                  </p:oleObj>
                </mc:Choice>
                <mc:Fallback>
                  <p:oleObj name="Visio" r:id="rId23" imgW="2195009" imgH="7863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1348"/>
                          <a:ext cx="675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7" name="Text Box 90"/>
            <p:cNvSpPr txBox="1">
              <a:spLocks noChangeArrowheads="1"/>
            </p:cNvSpPr>
            <p:nvPr/>
          </p:nvSpPr>
          <p:spPr bwMode="auto">
            <a:xfrm>
              <a:off x="4728" y="185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Presentación y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Discusión del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945" b="1"/>
                <a:t>Informe Final</a:t>
              </a:r>
            </a:p>
          </p:txBody>
        </p:sp>
        <p:sp>
          <p:nvSpPr>
            <p:cNvPr id="22548" name="Rectangle 91"/>
            <p:cNvSpPr>
              <a:spLocks noChangeArrowheads="1"/>
            </p:cNvSpPr>
            <p:nvPr/>
          </p:nvSpPr>
          <p:spPr bwMode="auto">
            <a:xfrm>
              <a:off x="4983" y="1359"/>
              <a:ext cx="4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MX" sz="945" b="1" dirty="0" smtClean="0"/>
                <a:t>SSAE 16</a:t>
              </a:r>
              <a:endParaRPr lang="es-ES" altLang="es-MX" sz="94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39703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5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5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5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5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5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23" grpId="0" build="allAtOnce" animBg="1"/>
      <p:bldP spid="605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7226" y="1600200"/>
            <a:ext cx="5028062" cy="1826895"/>
            <a:chOff x="1824" y="959"/>
            <a:chExt cx="2652" cy="1096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824" y="1328"/>
            <a:ext cx="1594" cy="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MS Org Chart" r:id="rId4" imgW="3649980" imgH="1626870" progId="OrgPlusWOPX.4">
                    <p:embed/>
                  </p:oleObj>
                </mc:Choice>
                <mc:Fallback>
                  <p:oleObj name="MS Org Chart" r:id="rId4" imgW="3649980" imgH="1626870" progId="OrgPlusWOPX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328"/>
                          <a:ext cx="1594" cy="71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4" name="Text Box 6"/>
            <p:cNvSpPr txBox="1">
              <a:spLocks noChangeArrowheads="1"/>
            </p:cNvSpPr>
            <p:nvPr/>
          </p:nvSpPr>
          <p:spPr bwMode="auto">
            <a:xfrm>
              <a:off x="3456" y="1311"/>
              <a:ext cx="1020" cy="7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s-MX" altLang="es-MX" dirty="0" smtClean="0">
                  <a:solidFill>
                    <a:schemeClr val="tx1"/>
                  </a:solidFill>
                </a:rPr>
                <a:t>- Quién</a:t>
              </a:r>
              <a:endParaRPr lang="es-MX" altLang="es-MX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s-MX" altLang="es-MX" dirty="0" smtClean="0">
                  <a:solidFill>
                    <a:schemeClr val="tx1"/>
                  </a:solidFill>
                </a:rPr>
                <a:t>- Depende </a:t>
              </a:r>
              <a:r>
                <a:rPr lang="es-MX" altLang="es-MX" dirty="0">
                  <a:solidFill>
                    <a:schemeClr val="tx1"/>
                  </a:solidFill>
                </a:rPr>
                <a:t>de </a:t>
              </a:r>
            </a:p>
            <a:p>
              <a:pPr eaLnBrk="1" hangingPunct="1"/>
              <a:r>
                <a:rPr lang="es-MX" altLang="es-MX" dirty="0" smtClean="0">
                  <a:solidFill>
                    <a:schemeClr val="tx1"/>
                  </a:solidFill>
                </a:rPr>
                <a:t>- Supervisa </a:t>
              </a:r>
              <a:r>
                <a:rPr lang="es-MX" altLang="es-MX" dirty="0">
                  <a:solidFill>
                    <a:schemeClr val="tx1"/>
                  </a:solidFill>
                </a:rPr>
                <a:t>a</a:t>
              </a:r>
            </a:p>
            <a:p>
              <a:pPr eaLnBrk="1" hangingPunct="1"/>
              <a:r>
                <a:rPr lang="es-MX" altLang="es-MX" dirty="0" smtClean="0">
                  <a:solidFill>
                    <a:schemeClr val="tx1"/>
                  </a:solidFill>
                </a:rPr>
                <a:t>- Responsabilidades</a:t>
              </a:r>
              <a:endParaRPr lang="es-MX" altLang="es-MX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s-MX" altLang="es-MX" dirty="0" smtClean="0">
                  <a:solidFill>
                    <a:schemeClr val="tx1"/>
                  </a:solidFill>
                </a:rPr>
                <a:t>- Funciones</a:t>
              </a:r>
              <a:endParaRPr lang="es-MX" altLang="es-MX" dirty="0">
                <a:solidFill>
                  <a:schemeClr val="tx1"/>
                </a:solidFill>
              </a:endParaRPr>
            </a:p>
          </p:txBody>
        </p:sp>
        <p:sp>
          <p:nvSpPr>
            <p:cNvPr id="1115" name="Text Box 7"/>
            <p:cNvSpPr txBox="1">
              <a:spLocks noChangeArrowheads="1"/>
            </p:cNvSpPr>
            <p:nvPr/>
          </p:nvSpPr>
          <p:spPr bwMode="auto">
            <a:xfrm>
              <a:off x="1824" y="959"/>
              <a:ext cx="2640" cy="32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II</a:t>
              </a:r>
            </a:p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Comprensión de la Estructura Organizativa</a:t>
              </a:r>
              <a:endParaRPr lang="es-MX" altLang="es-MX" sz="1300" dirty="0"/>
            </a:p>
          </p:txBody>
        </p:sp>
        <p:sp>
          <p:nvSpPr>
            <p:cNvPr id="1116" name="Oval 8"/>
            <p:cNvSpPr>
              <a:spLocks noChangeArrowheads="1"/>
            </p:cNvSpPr>
            <p:nvPr/>
          </p:nvSpPr>
          <p:spPr bwMode="auto">
            <a:xfrm>
              <a:off x="2218" y="1442"/>
              <a:ext cx="758" cy="213"/>
            </a:xfrm>
            <a:prstGeom prst="ellips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168010" y="1210152"/>
            <a:ext cx="2639164" cy="2630329"/>
            <a:chOff x="96" y="726"/>
            <a:chExt cx="1508" cy="1578"/>
          </a:xfrm>
        </p:grpSpPr>
        <p:pic>
          <p:nvPicPr>
            <p:cNvPr id="1112" name="Picture 10" descr="objetivos"/>
            <p:cNvPicPr>
              <a:picLocks noChangeArrowheads="1"/>
            </p:cNvPicPr>
            <p:nvPr/>
          </p:nvPicPr>
          <p:blipFill>
            <a:blip r:embed="rId6" cstate="print">
              <a:lum contras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18"/>
              <a:ext cx="1491" cy="11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3" name="Text Box 11"/>
            <p:cNvSpPr txBox="1">
              <a:spLocks noChangeArrowheads="1"/>
            </p:cNvSpPr>
            <p:nvPr/>
          </p:nvSpPr>
          <p:spPr bwMode="auto">
            <a:xfrm>
              <a:off x="96" y="726"/>
              <a:ext cx="1508" cy="32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I</a:t>
              </a:r>
            </a:p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Comprensión de Objetivos</a:t>
              </a:r>
              <a:endParaRPr lang="es-MX" altLang="es-MX" sz="1300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001" y="4137184"/>
            <a:ext cx="3185197" cy="2503646"/>
            <a:chOff x="2544" y="2290"/>
            <a:chExt cx="1680" cy="1502"/>
          </a:xfrm>
        </p:grpSpPr>
        <p:pic>
          <p:nvPicPr>
            <p:cNvPr id="1108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591"/>
              <a:ext cx="467" cy="120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09" name="Text Box 14"/>
            <p:cNvSpPr txBox="1">
              <a:spLocks noChangeArrowheads="1"/>
            </p:cNvSpPr>
            <p:nvPr/>
          </p:nvSpPr>
          <p:spPr bwMode="auto">
            <a:xfrm>
              <a:off x="2544" y="2290"/>
              <a:ext cx="1680" cy="269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III</a:t>
              </a:r>
            </a:p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Análisis de Procedimientos</a:t>
              </a:r>
            </a:p>
          </p:txBody>
        </p:sp>
        <p:sp>
          <p:nvSpPr>
            <p:cNvPr id="1110" name="Text Box 15"/>
            <p:cNvSpPr txBox="1">
              <a:spLocks noChangeArrowheads="1"/>
            </p:cNvSpPr>
            <p:nvPr/>
          </p:nvSpPr>
          <p:spPr bwMode="auto">
            <a:xfrm>
              <a:off x="3080" y="2597"/>
              <a:ext cx="1144" cy="11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endParaRPr lang="es-MX" altLang="es-MX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s-MX" altLang="es-MX" dirty="0" smtClean="0">
                  <a:solidFill>
                    <a:schemeClr val="tx1"/>
                  </a:solidFill>
                </a:rPr>
                <a:t>- Cómo </a:t>
              </a:r>
              <a:r>
                <a:rPr lang="es-MX" altLang="es-MX" dirty="0">
                  <a:solidFill>
                    <a:schemeClr val="tx1"/>
                  </a:solidFill>
                </a:rPr>
                <a:t>se realizan </a:t>
              </a:r>
              <a:r>
                <a:rPr lang="es-MX" altLang="es-MX" dirty="0" smtClean="0">
                  <a:solidFill>
                    <a:schemeClr val="tx1"/>
                  </a:solidFill>
                </a:rPr>
                <a:t>las actividades</a:t>
              </a:r>
              <a:endParaRPr lang="es-MX" altLang="es-MX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s-MX" altLang="es-MX" dirty="0" smtClean="0">
                  <a:solidFill>
                    <a:schemeClr val="tx1"/>
                  </a:solidFill>
                </a:rPr>
                <a:t>- Que </a:t>
              </a:r>
              <a:r>
                <a:rPr lang="es-MX" altLang="es-MX" dirty="0">
                  <a:solidFill>
                    <a:schemeClr val="tx1"/>
                  </a:solidFill>
                </a:rPr>
                <a:t>políticas se aplican</a:t>
              </a:r>
            </a:p>
          </p:txBody>
        </p:sp>
        <p:sp>
          <p:nvSpPr>
            <p:cNvPr id="1111" name="Oval 16"/>
            <p:cNvSpPr>
              <a:spLocks noChangeArrowheads="1"/>
            </p:cNvSpPr>
            <p:nvPr/>
          </p:nvSpPr>
          <p:spPr bwMode="auto">
            <a:xfrm>
              <a:off x="2688" y="2638"/>
              <a:ext cx="348" cy="285"/>
            </a:xfrm>
            <a:prstGeom prst="ellips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360208" y="4480560"/>
            <a:ext cx="4186260" cy="1973580"/>
            <a:chOff x="192" y="2688"/>
            <a:chExt cx="2208" cy="1184"/>
          </a:xfrm>
        </p:grpSpPr>
        <p:sp>
          <p:nvSpPr>
            <p:cNvPr id="1074" name="Rectangle 18"/>
            <p:cNvSpPr>
              <a:spLocks noChangeArrowheads="1"/>
            </p:cNvSpPr>
            <p:nvPr/>
          </p:nvSpPr>
          <p:spPr bwMode="auto">
            <a:xfrm>
              <a:off x="192" y="3102"/>
              <a:ext cx="337" cy="65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8" y="3156"/>
              <a:ext cx="312" cy="516"/>
              <a:chOff x="317" y="454"/>
              <a:chExt cx="1814" cy="2755"/>
            </a:xfrm>
          </p:grpSpPr>
          <p:sp>
            <p:nvSpPr>
              <p:cNvPr id="1078" name="Arc 20"/>
              <p:cNvSpPr>
                <a:spLocks/>
              </p:cNvSpPr>
              <p:nvPr/>
            </p:nvSpPr>
            <p:spPr bwMode="auto">
              <a:xfrm>
                <a:off x="400" y="609"/>
                <a:ext cx="242" cy="676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79" name="Freeform 21"/>
              <p:cNvSpPr>
                <a:spLocks/>
              </p:cNvSpPr>
              <p:nvPr/>
            </p:nvSpPr>
            <p:spPr bwMode="auto">
              <a:xfrm>
                <a:off x="317" y="576"/>
                <a:ext cx="339" cy="749"/>
              </a:xfrm>
              <a:custGeom>
                <a:avLst/>
                <a:gdLst>
                  <a:gd name="T0" fmla="*/ 133996 w 243"/>
                  <a:gd name="T1" fmla="*/ 0 h 556"/>
                  <a:gd name="T2" fmla="*/ 0 w 243"/>
                  <a:gd name="T3" fmla="*/ 0 h 556"/>
                  <a:gd name="T4" fmla="*/ 15492 w 243"/>
                  <a:gd name="T5" fmla="*/ 1929 h 556"/>
                  <a:gd name="T6" fmla="*/ 23471 w 243"/>
                  <a:gd name="T7" fmla="*/ 4126 h 556"/>
                  <a:gd name="T8" fmla="*/ 30150 w 243"/>
                  <a:gd name="T9" fmla="*/ 6353 h 556"/>
                  <a:gd name="T10" fmla="*/ 38525 w 243"/>
                  <a:gd name="T11" fmla="*/ 9123 h 556"/>
                  <a:gd name="T12" fmla="*/ 45247 w 243"/>
                  <a:gd name="T13" fmla="*/ 12290 h 556"/>
                  <a:gd name="T14" fmla="*/ 50657 w 243"/>
                  <a:gd name="T15" fmla="*/ 15144 h 556"/>
                  <a:gd name="T16" fmla="*/ 56693 w 243"/>
                  <a:gd name="T17" fmla="*/ 18862 h 556"/>
                  <a:gd name="T18" fmla="*/ 59731 w 243"/>
                  <a:gd name="T19" fmla="*/ 21713 h 556"/>
                  <a:gd name="T20" fmla="*/ 63725 w 243"/>
                  <a:gd name="T21" fmla="*/ 25898 h 556"/>
                  <a:gd name="T22" fmla="*/ 67701 w 243"/>
                  <a:gd name="T23" fmla="*/ 30112 h 556"/>
                  <a:gd name="T24" fmla="*/ 71974 w 243"/>
                  <a:gd name="T25" fmla="*/ 34888 h 556"/>
                  <a:gd name="T26" fmla="*/ 74417 w 243"/>
                  <a:gd name="T27" fmla="*/ 39190 h 556"/>
                  <a:gd name="T28" fmla="*/ 77699 w 243"/>
                  <a:gd name="T29" fmla="*/ 43004 h 556"/>
                  <a:gd name="T30" fmla="*/ 100158 w 243"/>
                  <a:gd name="T31" fmla="*/ 95807 h 556"/>
                  <a:gd name="T32" fmla="*/ 108395 w 243"/>
                  <a:gd name="T33" fmla="*/ 117643 h 556"/>
                  <a:gd name="T34" fmla="*/ 113487 w 243"/>
                  <a:gd name="T35" fmla="*/ 131988 h 556"/>
                  <a:gd name="T36" fmla="*/ 120373 w 243"/>
                  <a:gd name="T37" fmla="*/ 146634 h 556"/>
                  <a:gd name="T38" fmla="*/ 130110 w 243"/>
                  <a:gd name="T39" fmla="*/ 159890 h 556"/>
                  <a:gd name="T40" fmla="*/ 135892 w 243"/>
                  <a:gd name="T41" fmla="*/ 159890 h 556"/>
                  <a:gd name="T42" fmla="*/ 133996 w 243"/>
                  <a:gd name="T43" fmla="*/ 0 h 5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3"/>
                  <a:gd name="T67" fmla="*/ 0 h 556"/>
                  <a:gd name="T68" fmla="*/ 243 w 243"/>
                  <a:gd name="T69" fmla="*/ 556 h 5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3" h="556">
                    <a:moveTo>
                      <a:pt x="240" y="0"/>
                    </a:moveTo>
                    <a:lnTo>
                      <a:pt x="0" y="0"/>
                    </a:lnTo>
                    <a:lnTo>
                      <a:pt x="28" y="7"/>
                    </a:lnTo>
                    <a:lnTo>
                      <a:pt x="42" y="14"/>
                    </a:lnTo>
                    <a:lnTo>
                      <a:pt x="54" y="22"/>
                    </a:lnTo>
                    <a:lnTo>
                      <a:pt x="69" y="31"/>
                    </a:lnTo>
                    <a:lnTo>
                      <a:pt x="81" y="42"/>
                    </a:lnTo>
                    <a:lnTo>
                      <a:pt x="90" y="53"/>
                    </a:lnTo>
                    <a:lnTo>
                      <a:pt x="101" y="65"/>
                    </a:lnTo>
                    <a:lnTo>
                      <a:pt x="107" y="76"/>
                    </a:lnTo>
                    <a:lnTo>
                      <a:pt x="114" y="90"/>
                    </a:lnTo>
                    <a:lnTo>
                      <a:pt x="121" y="105"/>
                    </a:lnTo>
                    <a:lnTo>
                      <a:pt x="129" y="121"/>
                    </a:lnTo>
                    <a:lnTo>
                      <a:pt x="133" y="136"/>
                    </a:lnTo>
                    <a:lnTo>
                      <a:pt x="139" y="150"/>
                    </a:lnTo>
                    <a:lnTo>
                      <a:pt x="179" y="333"/>
                    </a:lnTo>
                    <a:lnTo>
                      <a:pt x="194" y="409"/>
                    </a:lnTo>
                    <a:lnTo>
                      <a:pt x="203" y="459"/>
                    </a:lnTo>
                    <a:lnTo>
                      <a:pt x="215" y="510"/>
                    </a:lnTo>
                    <a:lnTo>
                      <a:pt x="233" y="556"/>
                    </a:lnTo>
                    <a:lnTo>
                      <a:pt x="243" y="556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0" name="Arc 22"/>
              <p:cNvSpPr>
                <a:spLocks/>
              </p:cNvSpPr>
              <p:nvPr/>
            </p:nvSpPr>
            <p:spPr bwMode="auto">
              <a:xfrm>
                <a:off x="1813" y="616"/>
                <a:ext cx="249" cy="675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1" name="Freeform 23"/>
              <p:cNvSpPr>
                <a:spLocks/>
              </p:cNvSpPr>
              <p:nvPr/>
            </p:nvSpPr>
            <p:spPr bwMode="auto">
              <a:xfrm>
                <a:off x="1799" y="582"/>
                <a:ext cx="332" cy="750"/>
              </a:xfrm>
              <a:custGeom>
                <a:avLst/>
                <a:gdLst>
                  <a:gd name="T0" fmla="*/ 1120 w 243"/>
                  <a:gd name="T1" fmla="*/ 0 h 556"/>
                  <a:gd name="T2" fmla="*/ 91387 w 243"/>
                  <a:gd name="T3" fmla="*/ 0 h 556"/>
                  <a:gd name="T4" fmla="*/ 81259 w 243"/>
                  <a:gd name="T5" fmla="*/ 1951 h 556"/>
                  <a:gd name="T6" fmla="*/ 75740 w 243"/>
                  <a:gd name="T7" fmla="*/ 4167 h 556"/>
                  <a:gd name="T8" fmla="*/ 70914 w 243"/>
                  <a:gd name="T9" fmla="*/ 6132 h 556"/>
                  <a:gd name="T10" fmla="*/ 65941 w 243"/>
                  <a:gd name="T11" fmla="*/ 9251 h 556"/>
                  <a:gd name="T12" fmla="*/ 61521 w 243"/>
                  <a:gd name="T13" fmla="*/ 12479 h 556"/>
                  <a:gd name="T14" fmla="*/ 57622 w 243"/>
                  <a:gd name="T15" fmla="*/ 15513 h 556"/>
                  <a:gd name="T16" fmla="*/ 53381 w 243"/>
                  <a:gd name="T17" fmla="*/ 19331 h 556"/>
                  <a:gd name="T18" fmla="*/ 51161 w 243"/>
                  <a:gd name="T19" fmla="*/ 21991 h 556"/>
                  <a:gd name="T20" fmla="*/ 48289 w 243"/>
                  <a:gd name="T21" fmla="*/ 26521 h 556"/>
                  <a:gd name="T22" fmla="*/ 45972 w 243"/>
                  <a:gd name="T23" fmla="*/ 30629 h 556"/>
                  <a:gd name="T24" fmla="*/ 43353 w 243"/>
                  <a:gd name="T25" fmla="*/ 35775 h 556"/>
                  <a:gd name="T26" fmla="*/ 41343 w 243"/>
                  <a:gd name="T27" fmla="*/ 39871 h 556"/>
                  <a:gd name="T28" fmla="*/ 39071 w 243"/>
                  <a:gd name="T29" fmla="*/ 44085 h 556"/>
                  <a:gd name="T30" fmla="*/ 24123 w 243"/>
                  <a:gd name="T31" fmla="*/ 98214 h 556"/>
                  <a:gd name="T32" fmla="*/ 18796 w 243"/>
                  <a:gd name="T33" fmla="*/ 120228 h 556"/>
                  <a:gd name="T34" fmla="*/ 15025 w 243"/>
                  <a:gd name="T35" fmla="*/ 135316 h 556"/>
                  <a:gd name="T36" fmla="*/ 10538 w 243"/>
                  <a:gd name="T37" fmla="*/ 150132 h 556"/>
                  <a:gd name="T38" fmla="*/ 3901 w 243"/>
                  <a:gd name="T39" fmla="*/ 163961 h 556"/>
                  <a:gd name="T40" fmla="*/ 0 w 243"/>
                  <a:gd name="T41" fmla="*/ 163961 h 556"/>
                  <a:gd name="T42" fmla="*/ 1120 w 243"/>
                  <a:gd name="T43" fmla="*/ 0 h 5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3"/>
                  <a:gd name="T67" fmla="*/ 0 h 556"/>
                  <a:gd name="T68" fmla="*/ 243 w 243"/>
                  <a:gd name="T69" fmla="*/ 556 h 5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3" h="556">
                    <a:moveTo>
                      <a:pt x="3" y="0"/>
                    </a:moveTo>
                    <a:lnTo>
                      <a:pt x="243" y="0"/>
                    </a:lnTo>
                    <a:lnTo>
                      <a:pt x="216" y="7"/>
                    </a:lnTo>
                    <a:lnTo>
                      <a:pt x="201" y="14"/>
                    </a:lnTo>
                    <a:lnTo>
                      <a:pt x="189" y="21"/>
                    </a:lnTo>
                    <a:lnTo>
                      <a:pt x="175" y="31"/>
                    </a:lnTo>
                    <a:lnTo>
                      <a:pt x="163" y="42"/>
                    </a:lnTo>
                    <a:lnTo>
                      <a:pt x="153" y="53"/>
                    </a:lnTo>
                    <a:lnTo>
                      <a:pt x="142" y="65"/>
                    </a:lnTo>
                    <a:lnTo>
                      <a:pt x="136" y="75"/>
                    </a:lnTo>
                    <a:lnTo>
                      <a:pt x="129" y="90"/>
                    </a:lnTo>
                    <a:lnTo>
                      <a:pt x="122" y="104"/>
                    </a:lnTo>
                    <a:lnTo>
                      <a:pt x="115" y="121"/>
                    </a:lnTo>
                    <a:lnTo>
                      <a:pt x="110" y="135"/>
                    </a:lnTo>
                    <a:lnTo>
                      <a:pt x="104" y="150"/>
                    </a:lnTo>
                    <a:lnTo>
                      <a:pt x="64" y="333"/>
                    </a:lnTo>
                    <a:lnTo>
                      <a:pt x="50" y="408"/>
                    </a:lnTo>
                    <a:lnTo>
                      <a:pt x="40" y="459"/>
                    </a:lnTo>
                    <a:lnTo>
                      <a:pt x="28" y="509"/>
                    </a:lnTo>
                    <a:lnTo>
                      <a:pt x="10" y="556"/>
                    </a:lnTo>
                    <a:lnTo>
                      <a:pt x="0" y="55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2" name="Arc 24"/>
              <p:cNvSpPr>
                <a:spLocks/>
              </p:cNvSpPr>
              <p:nvPr/>
            </p:nvSpPr>
            <p:spPr bwMode="auto">
              <a:xfrm>
                <a:off x="400" y="2372"/>
                <a:ext cx="242" cy="675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3" name="Freeform 25"/>
              <p:cNvSpPr>
                <a:spLocks/>
              </p:cNvSpPr>
              <p:nvPr/>
            </p:nvSpPr>
            <p:spPr bwMode="auto">
              <a:xfrm>
                <a:off x="317" y="2338"/>
                <a:ext cx="339" cy="749"/>
              </a:xfrm>
              <a:custGeom>
                <a:avLst/>
                <a:gdLst>
                  <a:gd name="T0" fmla="*/ 133996 w 243"/>
                  <a:gd name="T1" fmla="*/ 0 h 555"/>
                  <a:gd name="T2" fmla="*/ 0 w 243"/>
                  <a:gd name="T3" fmla="*/ 0 h 555"/>
                  <a:gd name="T4" fmla="*/ 15492 w 243"/>
                  <a:gd name="T5" fmla="*/ 1985 h 555"/>
                  <a:gd name="T6" fmla="*/ 23471 w 243"/>
                  <a:gd name="T7" fmla="*/ 4387 h 555"/>
                  <a:gd name="T8" fmla="*/ 30150 w 243"/>
                  <a:gd name="T9" fmla="*/ 6584 h 555"/>
                  <a:gd name="T10" fmla="*/ 38525 w 243"/>
                  <a:gd name="T11" fmla="*/ 9294 h 555"/>
                  <a:gd name="T12" fmla="*/ 45247 w 243"/>
                  <a:gd name="T13" fmla="*/ 12543 h 555"/>
                  <a:gd name="T14" fmla="*/ 50657 w 243"/>
                  <a:gd name="T15" fmla="*/ 15922 h 555"/>
                  <a:gd name="T16" fmla="*/ 56693 w 243"/>
                  <a:gd name="T17" fmla="*/ 19016 h 555"/>
                  <a:gd name="T18" fmla="*/ 59731 w 243"/>
                  <a:gd name="T19" fmla="*/ 22255 h 555"/>
                  <a:gd name="T20" fmla="*/ 63725 w 243"/>
                  <a:gd name="T21" fmla="*/ 26501 h 555"/>
                  <a:gd name="T22" fmla="*/ 67701 w 243"/>
                  <a:gd name="T23" fmla="*/ 30829 h 555"/>
                  <a:gd name="T24" fmla="*/ 71974 w 243"/>
                  <a:gd name="T25" fmla="*/ 35764 h 555"/>
                  <a:gd name="T26" fmla="*/ 74417 w 243"/>
                  <a:gd name="T27" fmla="*/ 40187 h 555"/>
                  <a:gd name="T28" fmla="*/ 77699 w 243"/>
                  <a:gd name="T29" fmla="*/ 44354 h 555"/>
                  <a:gd name="T30" fmla="*/ 100158 w 243"/>
                  <a:gd name="T31" fmla="*/ 99061 h 555"/>
                  <a:gd name="T32" fmla="*/ 108395 w 243"/>
                  <a:gd name="T33" fmla="*/ 121655 h 555"/>
                  <a:gd name="T34" fmla="*/ 113487 w 243"/>
                  <a:gd name="T35" fmla="*/ 136352 h 555"/>
                  <a:gd name="T36" fmla="*/ 120373 w 243"/>
                  <a:gd name="T37" fmla="*/ 151405 h 555"/>
                  <a:gd name="T38" fmla="*/ 130110 w 243"/>
                  <a:gd name="T39" fmla="*/ 165175 h 555"/>
                  <a:gd name="T40" fmla="*/ 135892 w 243"/>
                  <a:gd name="T41" fmla="*/ 165175 h 555"/>
                  <a:gd name="T42" fmla="*/ 133996 w 243"/>
                  <a:gd name="T43" fmla="*/ 0 h 5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3"/>
                  <a:gd name="T67" fmla="*/ 0 h 555"/>
                  <a:gd name="T68" fmla="*/ 243 w 243"/>
                  <a:gd name="T69" fmla="*/ 555 h 5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3" h="555">
                    <a:moveTo>
                      <a:pt x="240" y="0"/>
                    </a:moveTo>
                    <a:lnTo>
                      <a:pt x="0" y="0"/>
                    </a:lnTo>
                    <a:lnTo>
                      <a:pt x="28" y="7"/>
                    </a:lnTo>
                    <a:lnTo>
                      <a:pt x="42" y="15"/>
                    </a:lnTo>
                    <a:lnTo>
                      <a:pt x="54" y="22"/>
                    </a:lnTo>
                    <a:lnTo>
                      <a:pt x="69" y="31"/>
                    </a:lnTo>
                    <a:lnTo>
                      <a:pt x="81" y="42"/>
                    </a:lnTo>
                    <a:lnTo>
                      <a:pt x="90" y="53"/>
                    </a:lnTo>
                    <a:lnTo>
                      <a:pt x="101" y="64"/>
                    </a:lnTo>
                    <a:lnTo>
                      <a:pt x="107" y="75"/>
                    </a:lnTo>
                    <a:lnTo>
                      <a:pt x="114" y="89"/>
                    </a:lnTo>
                    <a:lnTo>
                      <a:pt x="121" y="104"/>
                    </a:lnTo>
                    <a:lnTo>
                      <a:pt x="129" y="120"/>
                    </a:lnTo>
                    <a:lnTo>
                      <a:pt x="133" y="135"/>
                    </a:lnTo>
                    <a:lnTo>
                      <a:pt x="139" y="149"/>
                    </a:lnTo>
                    <a:lnTo>
                      <a:pt x="179" y="333"/>
                    </a:lnTo>
                    <a:lnTo>
                      <a:pt x="194" y="409"/>
                    </a:lnTo>
                    <a:lnTo>
                      <a:pt x="203" y="458"/>
                    </a:lnTo>
                    <a:lnTo>
                      <a:pt x="215" y="509"/>
                    </a:lnTo>
                    <a:lnTo>
                      <a:pt x="233" y="555"/>
                    </a:lnTo>
                    <a:lnTo>
                      <a:pt x="243" y="55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4" name="Arc 26"/>
              <p:cNvSpPr>
                <a:spLocks/>
              </p:cNvSpPr>
              <p:nvPr/>
            </p:nvSpPr>
            <p:spPr bwMode="auto">
              <a:xfrm>
                <a:off x="1813" y="2378"/>
                <a:ext cx="249" cy="669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5" name="Freeform 27"/>
              <p:cNvSpPr>
                <a:spLocks/>
              </p:cNvSpPr>
              <p:nvPr/>
            </p:nvSpPr>
            <p:spPr bwMode="auto">
              <a:xfrm>
                <a:off x="1799" y="2345"/>
                <a:ext cx="332" cy="749"/>
              </a:xfrm>
              <a:custGeom>
                <a:avLst/>
                <a:gdLst>
                  <a:gd name="T0" fmla="*/ 1120 w 243"/>
                  <a:gd name="T1" fmla="*/ 0 h 555"/>
                  <a:gd name="T2" fmla="*/ 91387 w 243"/>
                  <a:gd name="T3" fmla="*/ 0 h 555"/>
                  <a:gd name="T4" fmla="*/ 81259 w 243"/>
                  <a:gd name="T5" fmla="*/ 1985 h 555"/>
                  <a:gd name="T6" fmla="*/ 75740 w 243"/>
                  <a:gd name="T7" fmla="*/ 4196 h 555"/>
                  <a:gd name="T8" fmla="*/ 70914 w 243"/>
                  <a:gd name="T9" fmla="*/ 6200 h 555"/>
                  <a:gd name="T10" fmla="*/ 65941 w 243"/>
                  <a:gd name="T11" fmla="*/ 9294 h 555"/>
                  <a:gd name="T12" fmla="*/ 61521 w 243"/>
                  <a:gd name="T13" fmla="*/ 12543 h 555"/>
                  <a:gd name="T14" fmla="*/ 57622 w 243"/>
                  <a:gd name="T15" fmla="*/ 15922 h 555"/>
                  <a:gd name="T16" fmla="*/ 53381 w 243"/>
                  <a:gd name="T17" fmla="*/ 19016 h 555"/>
                  <a:gd name="T18" fmla="*/ 51161 w 243"/>
                  <a:gd name="T19" fmla="*/ 22065 h 555"/>
                  <a:gd name="T20" fmla="*/ 48289 w 243"/>
                  <a:gd name="T21" fmla="*/ 26501 h 555"/>
                  <a:gd name="T22" fmla="*/ 45972 w 243"/>
                  <a:gd name="T23" fmla="*/ 30785 h 555"/>
                  <a:gd name="T24" fmla="*/ 43353 w 243"/>
                  <a:gd name="T25" fmla="*/ 35764 h 555"/>
                  <a:gd name="T26" fmla="*/ 41343 w 243"/>
                  <a:gd name="T27" fmla="*/ 39773 h 555"/>
                  <a:gd name="T28" fmla="*/ 39071 w 243"/>
                  <a:gd name="T29" fmla="*/ 44354 h 555"/>
                  <a:gd name="T30" fmla="*/ 24123 w 243"/>
                  <a:gd name="T31" fmla="*/ 99061 h 555"/>
                  <a:gd name="T32" fmla="*/ 18796 w 243"/>
                  <a:gd name="T33" fmla="*/ 121549 h 555"/>
                  <a:gd name="T34" fmla="*/ 15025 w 243"/>
                  <a:gd name="T35" fmla="*/ 136352 h 555"/>
                  <a:gd name="T36" fmla="*/ 10538 w 243"/>
                  <a:gd name="T37" fmla="*/ 151351 h 555"/>
                  <a:gd name="T38" fmla="*/ 3901 w 243"/>
                  <a:gd name="T39" fmla="*/ 165175 h 555"/>
                  <a:gd name="T40" fmla="*/ 0 w 243"/>
                  <a:gd name="T41" fmla="*/ 165175 h 555"/>
                  <a:gd name="T42" fmla="*/ 1120 w 243"/>
                  <a:gd name="T43" fmla="*/ 0 h 5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3"/>
                  <a:gd name="T67" fmla="*/ 0 h 555"/>
                  <a:gd name="T68" fmla="*/ 243 w 243"/>
                  <a:gd name="T69" fmla="*/ 555 h 5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3" h="555">
                    <a:moveTo>
                      <a:pt x="3" y="0"/>
                    </a:moveTo>
                    <a:lnTo>
                      <a:pt x="243" y="0"/>
                    </a:lnTo>
                    <a:lnTo>
                      <a:pt x="216" y="7"/>
                    </a:lnTo>
                    <a:lnTo>
                      <a:pt x="201" y="14"/>
                    </a:lnTo>
                    <a:lnTo>
                      <a:pt x="189" y="21"/>
                    </a:lnTo>
                    <a:lnTo>
                      <a:pt x="175" y="31"/>
                    </a:lnTo>
                    <a:lnTo>
                      <a:pt x="163" y="42"/>
                    </a:lnTo>
                    <a:lnTo>
                      <a:pt x="153" y="53"/>
                    </a:lnTo>
                    <a:lnTo>
                      <a:pt x="142" y="64"/>
                    </a:lnTo>
                    <a:lnTo>
                      <a:pt x="136" y="74"/>
                    </a:lnTo>
                    <a:lnTo>
                      <a:pt x="129" y="89"/>
                    </a:lnTo>
                    <a:lnTo>
                      <a:pt x="122" y="103"/>
                    </a:lnTo>
                    <a:lnTo>
                      <a:pt x="115" y="120"/>
                    </a:lnTo>
                    <a:lnTo>
                      <a:pt x="110" y="134"/>
                    </a:lnTo>
                    <a:lnTo>
                      <a:pt x="104" y="149"/>
                    </a:lnTo>
                    <a:lnTo>
                      <a:pt x="64" y="333"/>
                    </a:lnTo>
                    <a:lnTo>
                      <a:pt x="50" y="408"/>
                    </a:lnTo>
                    <a:lnTo>
                      <a:pt x="40" y="458"/>
                    </a:lnTo>
                    <a:lnTo>
                      <a:pt x="28" y="508"/>
                    </a:lnTo>
                    <a:lnTo>
                      <a:pt x="10" y="555"/>
                    </a:lnTo>
                    <a:lnTo>
                      <a:pt x="0" y="55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6" name="Arc 28"/>
              <p:cNvSpPr>
                <a:spLocks/>
              </p:cNvSpPr>
              <p:nvPr/>
            </p:nvSpPr>
            <p:spPr bwMode="auto">
              <a:xfrm>
                <a:off x="353" y="1487"/>
                <a:ext cx="242" cy="675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7" name="Freeform 29"/>
              <p:cNvSpPr>
                <a:spLocks/>
              </p:cNvSpPr>
              <p:nvPr/>
            </p:nvSpPr>
            <p:spPr bwMode="auto">
              <a:xfrm>
                <a:off x="317" y="1453"/>
                <a:ext cx="339" cy="757"/>
              </a:xfrm>
              <a:custGeom>
                <a:avLst/>
                <a:gdLst>
                  <a:gd name="T0" fmla="*/ 133996 w 243"/>
                  <a:gd name="T1" fmla="*/ 0 h 557"/>
                  <a:gd name="T2" fmla="*/ 0 w 243"/>
                  <a:gd name="T3" fmla="*/ 0 h 557"/>
                  <a:gd name="T4" fmla="*/ 15492 w 243"/>
                  <a:gd name="T5" fmla="*/ 2582 h 557"/>
                  <a:gd name="T6" fmla="*/ 23471 w 243"/>
                  <a:gd name="T7" fmla="*/ 4969 h 557"/>
                  <a:gd name="T8" fmla="*/ 30150 w 243"/>
                  <a:gd name="T9" fmla="*/ 7543 h 557"/>
                  <a:gd name="T10" fmla="*/ 38525 w 243"/>
                  <a:gd name="T11" fmla="*/ 10493 h 557"/>
                  <a:gd name="T12" fmla="*/ 45247 w 243"/>
                  <a:gd name="T13" fmla="*/ 14261 h 557"/>
                  <a:gd name="T14" fmla="*/ 50657 w 243"/>
                  <a:gd name="T15" fmla="*/ 18025 h 557"/>
                  <a:gd name="T16" fmla="*/ 56693 w 243"/>
                  <a:gd name="T17" fmla="*/ 22111 h 557"/>
                  <a:gd name="T18" fmla="*/ 59731 w 243"/>
                  <a:gd name="T19" fmla="*/ 25734 h 557"/>
                  <a:gd name="T20" fmla="*/ 63725 w 243"/>
                  <a:gd name="T21" fmla="*/ 30606 h 557"/>
                  <a:gd name="T22" fmla="*/ 67701 w 243"/>
                  <a:gd name="T23" fmla="*/ 35799 h 557"/>
                  <a:gd name="T24" fmla="*/ 71974 w 243"/>
                  <a:gd name="T25" fmla="*/ 41596 h 557"/>
                  <a:gd name="T26" fmla="*/ 74417 w 243"/>
                  <a:gd name="T27" fmla="*/ 46136 h 557"/>
                  <a:gd name="T28" fmla="*/ 77699 w 243"/>
                  <a:gd name="T29" fmla="*/ 50890 h 557"/>
                  <a:gd name="T30" fmla="*/ 100158 w 243"/>
                  <a:gd name="T31" fmla="*/ 113453 h 557"/>
                  <a:gd name="T32" fmla="*/ 108395 w 243"/>
                  <a:gd name="T33" fmla="*/ 139130 h 557"/>
                  <a:gd name="T34" fmla="*/ 113487 w 243"/>
                  <a:gd name="T35" fmla="*/ 156051 h 557"/>
                  <a:gd name="T36" fmla="*/ 120373 w 243"/>
                  <a:gd name="T37" fmla="*/ 173430 h 557"/>
                  <a:gd name="T38" fmla="*/ 130110 w 243"/>
                  <a:gd name="T39" fmla="*/ 189360 h 557"/>
                  <a:gd name="T40" fmla="*/ 135892 w 243"/>
                  <a:gd name="T41" fmla="*/ 189360 h 557"/>
                  <a:gd name="T42" fmla="*/ 133996 w 243"/>
                  <a:gd name="T43" fmla="*/ 0 h 5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3"/>
                  <a:gd name="T67" fmla="*/ 0 h 557"/>
                  <a:gd name="T68" fmla="*/ 243 w 243"/>
                  <a:gd name="T69" fmla="*/ 557 h 5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3" h="557">
                    <a:moveTo>
                      <a:pt x="240" y="0"/>
                    </a:moveTo>
                    <a:lnTo>
                      <a:pt x="0" y="0"/>
                    </a:lnTo>
                    <a:lnTo>
                      <a:pt x="28" y="7"/>
                    </a:lnTo>
                    <a:lnTo>
                      <a:pt x="42" y="15"/>
                    </a:lnTo>
                    <a:lnTo>
                      <a:pt x="54" y="22"/>
                    </a:lnTo>
                    <a:lnTo>
                      <a:pt x="69" y="31"/>
                    </a:lnTo>
                    <a:lnTo>
                      <a:pt x="81" y="42"/>
                    </a:lnTo>
                    <a:lnTo>
                      <a:pt x="90" y="53"/>
                    </a:lnTo>
                    <a:lnTo>
                      <a:pt x="101" y="65"/>
                    </a:lnTo>
                    <a:lnTo>
                      <a:pt x="107" y="76"/>
                    </a:lnTo>
                    <a:lnTo>
                      <a:pt x="114" y="90"/>
                    </a:lnTo>
                    <a:lnTo>
                      <a:pt x="121" y="105"/>
                    </a:lnTo>
                    <a:lnTo>
                      <a:pt x="129" y="122"/>
                    </a:lnTo>
                    <a:lnTo>
                      <a:pt x="133" y="136"/>
                    </a:lnTo>
                    <a:lnTo>
                      <a:pt x="139" y="150"/>
                    </a:lnTo>
                    <a:lnTo>
                      <a:pt x="179" y="333"/>
                    </a:lnTo>
                    <a:lnTo>
                      <a:pt x="194" y="409"/>
                    </a:lnTo>
                    <a:lnTo>
                      <a:pt x="203" y="459"/>
                    </a:lnTo>
                    <a:lnTo>
                      <a:pt x="215" y="510"/>
                    </a:lnTo>
                    <a:lnTo>
                      <a:pt x="233" y="557"/>
                    </a:lnTo>
                    <a:lnTo>
                      <a:pt x="243" y="557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8" name="Arc 30"/>
              <p:cNvSpPr>
                <a:spLocks/>
              </p:cNvSpPr>
              <p:nvPr/>
            </p:nvSpPr>
            <p:spPr bwMode="auto">
              <a:xfrm>
                <a:off x="1813" y="1494"/>
                <a:ext cx="249" cy="675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89" name="Freeform 31"/>
              <p:cNvSpPr>
                <a:spLocks/>
              </p:cNvSpPr>
              <p:nvPr/>
            </p:nvSpPr>
            <p:spPr bwMode="auto">
              <a:xfrm>
                <a:off x="1799" y="1460"/>
                <a:ext cx="332" cy="750"/>
              </a:xfrm>
              <a:custGeom>
                <a:avLst/>
                <a:gdLst>
                  <a:gd name="T0" fmla="*/ 1120 w 243"/>
                  <a:gd name="T1" fmla="*/ 0 h 556"/>
                  <a:gd name="T2" fmla="*/ 91387 w 243"/>
                  <a:gd name="T3" fmla="*/ 0 h 556"/>
                  <a:gd name="T4" fmla="*/ 81259 w 243"/>
                  <a:gd name="T5" fmla="*/ 1951 h 556"/>
                  <a:gd name="T6" fmla="*/ 75740 w 243"/>
                  <a:gd name="T7" fmla="*/ 4167 h 556"/>
                  <a:gd name="T8" fmla="*/ 70914 w 243"/>
                  <a:gd name="T9" fmla="*/ 6132 h 556"/>
                  <a:gd name="T10" fmla="*/ 65941 w 243"/>
                  <a:gd name="T11" fmla="*/ 9251 h 556"/>
                  <a:gd name="T12" fmla="*/ 61521 w 243"/>
                  <a:gd name="T13" fmla="*/ 12479 h 556"/>
                  <a:gd name="T14" fmla="*/ 57622 w 243"/>
                  <a:gd name="T15" fmla="*/ 15513 h 556"/>
                  <a:gd name="T16" fmla="*/ 53381 w 243"/>
                  <a:gd name="T17" fmla="*/ 19331 h 556"/>
                  <a:gd name="T18" fmla="*/ 51161 w 243"/>
                  <a:gd name="T19" fmla="*/ 22681 h 556"/>
                  <a:gd name="T20" fmla="*/ 48289 w 243"/>
                  <a:gd name="T21" fmla="*/ 26521 h 556"/>
                  <a:gd name="T22" fmla="*/ 45972 w 243"/>
                  <a:gd name="T23" fmla="*/ 30629 h 556"/>
                  <a:gd name="T24" fmla="*/ 43353 w 243"/>
                  <a:gd name="T25" fmla="*/ 35775 h 556"/>
                  <a:gd name="T26" fmla="*/ 41343 w 243"/>
                  <a:gd name="T27" fmla="*/ 40014 h 556"/>
                  <a:gd name="T28" fmla="*/ 39071 w 243"/>
                  <a:gd name="T29" fmla="*/ 44085 h 556"/>
                  <a:gd name="T30" fmla="*/ 24123 w 243"/>
                  <a:gd name="T31" fmla="*/ 98214 h 556"/>
                  <a:gd name="T32" fmla="*/ 18796 w 243"/>
                  <a:gd name="T33" fmla="*/ 120228 h 556"/>
                  <a:gd name="T34" fmla="*/ 15025 w 243"/>
                  <a:gd name="T35" fmla="*/ 135316 h 556"/>
                  <a:gd name="T36" fmla="*/ 10538 w 243"/>
                  <a:gd name="T37" fmla="*/ 150132 h 556"/>
                  <a:gd name="T38" fmla="*/ 3901 w 243"/>
                  <a:gd name="T39" fmla="*/ 163961 h 556"/>
                  <a:gd name="T40" fmla="*/ 0 w 243"/>
                  <a:gd name="T41" fmla="*/ 163961 h 556"/>
                  <a:gd name="T42" fmla="*/ 1120 w 243"/>
                  <a:gd name="T43" fmla="*/ 0 h 5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3"/>
                  <a:gd name="T67" fmla="*/ 0 h 556"/>
                  <a:gd name="T68" fmla="*/ 243 w 243"/>
                  <a:gd name="T69" fmla="*/ 556 h 5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3" h="556">
                    <a:moveTo>
                      <a:pt x="3" y="0"/>
                    </a:moveTo>
                    <a:lnTo>
                      <a:pt x="243" y="0"/>
                    </a:lnTo>
                    <a:lnTo>
                      <a:pt x="216" y="7"/>
                    </a:lnTo>
                    <a:lnTo>
                      <a:pt x="201" y="14"/>
                    </a:lnTo>
                    <a:lnTo>
                      <a:pt x="189" y="21"/>
                    </a:lnTo>
                    <a:lnTo>
                      <a:pt x="175" y="31"/>
                    </a:lnTo>
                    <a:lnTo>
                      <a:pt x="163" y="42"/>
                    </a:lnTo>
                    <a:lnTo>
                      <a:pt x="153" y="53"/>
                    </a:lnTo>
                    <a:lnTo>
                      <a:pt x="142" y="65"/>
                    </a:lnTo>
                    <a:lnTo>
                      <a:pt x="136" y="76"/>
                    </a:lnTo>
                    <a:lnTo>
                      <a:pt x="129" y="90"/>
                    </a:lnTo>
                    <a:lnTo>
                      <a:pt x="122" y="104"/>
                    </a:lnTo>
                    <a:lnTo>
                      <a:pt x="115" y="121"/>
                    </a:lnTo>
                    <a:lnTo>
                      <a:pt x="110" y="136"/>
                    </a:lnTo>
                    <a:lnTo>
                      <a:pt x="104" y="150"/>
                    </a:lnTo>
                    <a:lnTo>
                      <a:pt x="64" y="333"/>
                    </a:lnTo>
                    <a:lnTo>
                      <a:pt x="50" y="408"/>
                    </a:lnTo>
                    <a:lnTo>
                      <a:pt x="40" y="459"/>
                    </a:lnTo>
                    <a:lnTo>
                      <a:pt x="28" y="509"/>
                    </a:lnTo>
                    <a:lnTo>
                      <a:pt x="10" y="556"/>
                    </a:lnTo>
                    <a:lnTo>
                      <a:pt x="0" y="55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90" name="Rectangle 32"/>
              <p:cNvSpPr>
                <a:spLocks noChangeArrowheads="1"/>
              </p:cNvSpPr>
              <p:nvPr/>
            </p:nvSpPr>
            <p:spPr bwMode="auto">
              <a:xfrm>
                <a:off x="635" y="454"/>
                <a:ext cx="1184" cy="2755"/>
              </a:xfrm>
              <a:prstGeom prst="rect">
                <a:avLst/>
              </a:prstGeom>
              <a:solidFill>
                <a:srgbClr val="FF8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091" name="Freeform 33"/>
              <p:cNvSpPr>
                <a:spLocks/>
              </p:cNvSpPr>
              <p:nvPr/>
            </p:nvSpPr>
            <p:spPr bwMode="auto">
              <a:xfrm>
                <a:off x="816" y="528"/>
                <a:ext cx="823" cy="723"/>
              </a:xfrm>
              <a:custGeom>
                <a:avLst/>
                <a:gdLst>
                  <a:gd name="T0" fmla="*/ 0 w 595"/>
                  <a:gd name="T1" fmla="*/ 50961 h 538"/>
                  <a:gd name="T2" fmla="*/ 1 w 595"/>
                  <a:gd name="T3" fmla="*/ 46307 h 538"/>
                  <a:gd name="T4" fmla="*/ 2696 w 595"/>
                  <a:gd name="T5" fmla="*/ 41167 h 538"/>
                  <a:gd name="T6" fmla="*/ 6175 w 595"/>
                  <a:gd name="T7" fmla="*/ 36763 h 538"/>
                  <a:gd name="T8" fmla="*/ 10840 w 595"/>
                  <a:gd name="T9" fmla="*/ 32667 h 538"/>
                  <a:gd name="T10" fmla="*/ 14692 w 595"/>
                  <a:gd name="T11" fmla="*/ 29564 h 538"/>
                  <a:gd name="T12" fmla="*/ 19608 w 595"/>
                  <a:gd name="T13" fmla="*/ 26134 h 538"/>
                  <a:gd name="T14" fmla="*/ 25170 w 595"/>
                  <a:gd name="T15" fmla="*/ 22080 h 538"/>
                  <a:gd name="T16" fmla="*/ 32263 w 595"/>
                  <a:gd name="T17" fmla="*/ 18555 h 538"/>
                  <a:gd name="T18" fmla="*/ 42086 w 595"/>
                  <a:gd name="T19" fmla="*/ 15437 h 538"/>
                  <a:gd name="T20" fmla="*/ 53113 w 595"/>
                  <a:gd name="T21" fmla="*/ 11807 h 538"/>
                  <a:gd name="T22" fmla="*/ 63603 w 595"/>
                  <a:gd name="T23" fmla="*/ 8786 h 538"/>
                  <a:gd name="T24" fmla="*/ 76954 w 595"/>
                  <a:gd name="T25" fmla="*/ 6148 h 538"/>
                  <a:gd name="T26" fmla="*/ 88854 w 595"/>
                  <a:gd name="T27" fmla="*/ 3959 h 538"/>
                  <a:gd name="T28" fmla="*/ 103044 w 595"/>
                  <a:gd name="T29" fmla="*/ 2247 h 538"/>
                  <a:gd name="T30" fmla="*/ 115813 w 595"/>
                  <a:gd name="T31" fmla="*/ 777 h 538"/>
                  <a:gd name="T32" fmla="*/ 126091 w 595"/>
                  <a:gd name="T33" fmla="*/ 578 h 538"/>
                  <a:gd name="T34" fmla="*/ 138222 w 595"/>
                  <a:gd name="T35" fmla="*/ 0 h 538"/>
                  <a:gd name="T36" fmla="*/ 150429 w 595"/>
                  <a:gd name="T37" fmla="*/ 0 h 538"/>
                  <a:gd name="T38" fmla="*/ 160626 w 595"/>
                  <a:gd name="T39" fmla="*/ 578 h 538"/>
                  <a:gd name="T40" fmla="*/ 170635 w 595"/>
                  <a:gd name="T41" fmla="*/ 1044 h 538"/>
                  <a:gd name="T42" fmla="*/ 182139 w 595"/>
                  <a:gd name="T43" fmla="*/ 2533 h 538"/>
                  <a:gd name="T44" fmla="*/ 192459 w 595"/>
                  <a:gd name="T45" fmla="*/ 3959 h 538"/>
                  <a:gd name="T46" fmla="*/ 203288 w 595"/>
                  <a:gd name="T47" fmla="*/ 5850 h 538"/>
                  <a:gd name="T48" fmla="*/ 213085 w 595"/>
                  <a:gd name="T49" fmla="*/ 7862 h 538"/>
                  <a:gd name="T50" fmla="*/ 223109 w 595"/>
                  <a:gd name="T51" fmla="*/ 10565 h 538"/>
                  <a:gd name="T52" fmla="*/ 230551 w 595"/>
                  <a:gd name="T53" fmla="*/ 12226 h 538"/>
                  <a:gd name="T54" fmla="*/ 237036 w 595"/>
                  <a:gd name="T55" fmla="*/ 14921 h 538"/>
                  <a:gd name="T56" fmla="*/ 243088 w 595"/>
                  <a:gd name="T57" fmla="*/ 17110 h 538"/>
                  <a:gd name="T58" fmla="*/ 250043 w 595"/>
                  <a:gd name="T59" fmla="*/ 19821 h 538"/>
                  <a:gd name="T60" fmla="*/ 256152 w 595"/>
                  <a:gd name="T61" fmla="*/ 22994 h 538"/>
                  <a:gd name="T62" fmla="*/ 262722 w 595"/>
                  <a:gd name="T63" fmla="*/ 26637 h 538"/>
                  <a:gd name="T64" fmla="*/ 267880 w 595"/>
                  <a:gd name="T65" fmla="*/ 30230 h 538"/>
                  <a:gd name="T66" fmla="*/ 271604 w 595"/>
                  <a:gd name="T67" fmla="*/ 33509 h 538"/>
                  <a:gd name="T68" fmla="*/ 275157 w 595"/>
                  <a:gd name="T69" fmla="*/ 36632 h 538"/>
                  <a:gd name="T70" fmla="*/ 277888 w 595"/>
                  <a:gd name="T71" fmla="*/ 39873 h 538"/>
                  <a:gd name="T72" fmla="*/ 280429 w 595"/>
                  <a:gd name="T73" fmla="*/ 43165 h 538"/>
                  <a:gd name="T74" fmla="*/ 282586 w 595"/>
                  <a:gd name="T75" fmla="*/ 47429 h 538"/>
                  <a:gd name="T76" fmla="*/ 282586 w 595"/>
                  <a:gd name="T77" fmla="*/ 147781 h 538"/>
                  <a:gd name="T78" fmla="*/ 1 w 595"/>
                  <a:gd name="T79" fmla="*/ 147214 h 538"/>
                  <a:gd name="T80" fmla="*/ 0 w 595"/>
                  <a:gd name="T81" fmla="*/ 50961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5"/>
                  <a:gd name="T124" fmla="*/ 0 h 538"/>
                  <a:gd name="T125" fmla="*/ 595 w 595"/>
                  <a:gd name="T126" fmla="*/ 538 h 5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5" h="538">
                    <a:moveTo>
                      <a:pt x="0" y="185"/>
                    </a:moveTo>
                    <a:lnTo>
                      <a:pt x="1" y="168"/>
                    </a:lnTo>
                    <a:lnTo>
                      <a:pt x="6" y="150"/>
                    </a:lnTo>
                    <a:lnTo>
                      <a:pt x="13" y="134"/>
                    </a:lnTo>
                    <a:lnTo>
                      <a:pt x="23" y="119"/>
                    </a:lnTo>
                    <a:lnTo>
                      <a:pt x="31" y="107"/>
                    </a:lnTo>
                    <a:lnTo>
                      <a:pt x="41" y="95"/>
                    </a:lnTo>
                    <a:lnTo>
                      <a:pt x="53" y="81"/>
                    </a:lnTo>
                    <a:lnTo>
                      <a:pt x="68" y="68"/>
                    </a:lnTo>
                    <a:lnTo>
                      <a:pt x="88" y="56"/>
                    </a:lnTo>
                    <a:lnTo>
                      <a:pt x="112" y="43"/>
                    </a:lnTo>
                    <a:lnTo>
                      <a:pt x="134" y="32"/>
                    </a:lnTo>
                    <a:lnTo>
                      <a:pt x="162" y="22"/>
                    </a:lnTo>
                    <a:lnTo>
                      <a:pt x="187" y="14"/>
                    </a:lnTo>
                    <a:lnTo>
                      <a:pt x="217" y="8"/>
                    </a:lnTo>
                    <a:lnTo>
                      <a:pt x="244" y="3"/>
                    </a:lnTo>
                    <a:lnTo>
                      <a:pt x="265" y="2"/>
                    </a:lnTo>
                    <a:lnTo>
                      <a:pt x="291" y="0"/>
                    </a:lnTo>
                    <a:lnTo>
                      <a:pt x="317" y="0"/>
                    </a:lnTo>
                    <a:lnTo>
                      <a:pt x="338" y="2"/>
                    </a:lnTo>
                    <a:lnTo>
                      <a:pt x="359" y="4"/>
                    </a:lnTo>
                    <a:lnTo>
                      <a:pt x="383" y="9"/>
                    </a:lnTo>
                    <a:lnTo>
                      <a:pt x="405" y="14"/>
                    </a:lnTo>
                    <a:lnTo>
                      <a:pt x="428" y="21"/>
                    </a:lnTo>
                    <a:lnTo>
                      <a:pt x="448" y="28"/>
                    </a:lnTo>
                    <a:lnTo>
                      <a:pt x="470" y="38"/>
                    </a:lnTo>
                    <a:lnTo>
                      <a:pt x="485" y="45"/>
                    </a:lnTo>
                    <a:lnTo>
                      <a:pt x="499" y="54"/>
                    </a:lnTo>
                    <a:lnTo>
                      <a:pt x="512" y="62"/>
                    </a:lnTo>
                    <a:lnTo>
                      <a:pt x="526" y="72"/>
                    </a:lnTo>
                    <a:lnTo>
                      <a:pt x="539" y="83"/>
                    </a:lnTo>
                    <a:lnTo>
                      <a:pt x="553" y="97"/>
                    </a:lnTo>
                    <a:lnTo>
                      <a:pt x="564" y="110"/>
                    </a:lnTo>
                    <a:lnTo>
                      <a:pt x="572" y="122"/>
                    </a:lnTo>
                    <a:lnTo>
                      <a:pt x="579" y="133"/>
                    </a:lnTo>
                    <a:lnTo>
                      <a:pt x="585" y="145"/>
                    </a:lnTo>
                    <a:lnTo>
                      <a:pt x="590" y="157"/>
                    </a:lnTo>
                    <a:lnTo>
                      <a:pt x="595" y="173"/>
                    </a:lnTo>
                    <a:lnTo>
                      <a:pt x="595" y="538"/>
                    </a:lnTo>
                    <a:lnTo>
                      <a:pt x="1" y="53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92" name="Freeform 34"/>
              <p:cNvSpPr>
                <a:spLocks/>
              </p:cNvSpPr>
              <p:nvPr/>
            </p:nvSpPr>
            <p:spPr bwMode="auto">
              <a:xfrm>
                <a:off x="816" y="562"/>
                <a:ext cx="823" cy="729"/>
              </a:xfrm>
              <a:custGeom>
                <a:avLst/>
                <a:gdLst>
                  <a:gd name="T0" fmla="*/ 0 w 595"/>
                  <a:gd name="T1" fmla="*/ 57183 h 539"/>
                  <a:gd name="T2" fmla="*/ 1 w 595"/>
                  <a:gd name="T3" fmla="*/ 52579 h 539"/>
                  <a:gd name="T4" fmla="*/ 2696 w 595"/>
                  <a:gd name="T5" fmla="*/ 46732 h 539"/>
                  <a:gd name="T6" fmla="*/ 6175 w 595"/>
                  <a:gd name="T7" fmla="*/ 41993 h 539"/>
                  <a:gd name="T8" fmla="*/ 10840 w 595"/>
                  <a:gd name="T9" fmla="*/ 37000 h 539"/>
                  <a:gd name="T10" fmla="*/ 14692 w 595"/>
                  <a:gd name="T11" fmla="*/ 33170 h 539"/>
                  <a:gd name="T12" fmla="*/ 19608 w 595"/>
                  <a:gd name="T13" fmla="*/ 29310 h 539"/>
                  <a:gd name="T14" fmla="*/ 25170 w 595"/>
                  <a:gd name="T15" fmla="*/ 25480 h 539"/>
                  <a:gd name="T16" fmla="*/ 32263 w 595"/>
                  <a:gd name="T17" fmla="*/ 21322 h 539"/>
                  <a:gd name="T18" fmla="*/ 42086 w 595"/>
                  <a:gd name="T19" fmla="*/ 17665 h 539"/>
                  <a:gd name="T20" fmla="*/ 53113 w 595"/>
                  <a:gd name="T21" fmla="*/ 13828 h 539"/>
                  <a:gd name="T22" fmla="*/ 63603 w 595"/>
                  <a:gd name="T23" fmla="*/ 10326 h 539"/>
                  <a:gd name="T24" fmla="*/ 76954 w 595"/>
                  <a:gd name="T25" fmla="*/ 7140 h 539"/>
                  <a:gd name="T26" fmla="*/ 88854 w 595"/>
                  <a:gd name="T27" fmla="*/ 4649 h 539"/>
                  <a:gd name="T28" fmla="*/ 103044 w 595"/>
                  <a:gd name="T29" fmla="*/ 2773 h 539"/>
                  <a:gd name="T30" fmla="*/ 115813 w 595"/>
                  <a:gd name="T31" fmla="*/ 1121 h 539"/>
                  <a:gd name="T32" fmla="*/ 126091 w 595"/>
                  <a:gd name="T33" fmla="*/ 829 h 539"/>
                  <a:gd name="T34" fmla="*/ 138222 w 595"/>
                  <a:gd name="T35" fmla="*/ 0 h 539"/>
                  <a:gd name="T36" fmla="*/ 150429 w 595"/>
                  <a:gd name="T37" fmla="*/ 0 h 539"/>
                  <a:gd name="T38" fmla="*/ 160626 w 595"/>
                  <a:gd name="T39" fmla="*/ 829 h 539"/>
                  <a:gd name="T40" fmla="*/ 170635 w 595"/>
                  <a:gd name="T41" fmla="*/ 1516 h 539"/>
                  <a:gd name="T42" fmla="*/ 182139 w 595"/>
                  <a:gd name="T43" fmla="*/ 3269 h 539"/>
                  <a:gd name="T44" fmla="*/ 192459 w 595"/>
                  <a:gd name="T45" fmla="*/ 4649 h 539"/>
                  <a:gd name="T46" fmla="*/ 203288 w 595"/>
                  <a:gd name="T47" fmla="*/ 6860 h 539"/>
                  <a:gd name="T48" fmla="*/ 213085 w 595"/>
                  <a:gd name="T49" fmla="*/ 8948 h 539"/>
                  <a:gd name="T50" fmla="*/ 223109 w 595"/>
                  <a:gd name="T51" fmla="*/ 12102 h 539"/>
                  <a:gd name="T52" fmla="*/ 230551 w 595"/>
                  <a:gd name="T53" fmla="*/ 14235 h 539"/>
                  <a:gd name="T54" fmla="*/ 237036 w 595"/>
                  <a:gd name="T55" fmla="*/ 16973 h 539"/>
                  <a:gd name="T56" fmla="*/ 243088 w 595"/>
                  <a:gd name="T57" fmla="*/ 19538 h 539"/>
                  <a:gd name="T58" fmla="*/ 250043 w 595"/>
                  <a:gd name="T59" fmla="*/ 22714 h 539"/>
                  <a:gd name="T60" fmla="*/ 256152 w 595"/>
                  <a:gd name="T61" fmla="*/ 25547 h 539"/>
                  <a:gd name="T62" fmla="*/ 262722 w 595"/>
                  <a:gd name="T63" fmla="*/ 30503 h 539"/>
                  <a:gd name="T64" fmla="*/ 267880 w 595"/>
                  <a:gd name="T65" fmla="*/ 34462 h 539"/>
                  <a:gd name="T66" fmla="*/ 271604 w 595"/>
                  <a:gd name="T67" fmla="*/ 38111 h 539"/>
                  <a:gd name="T68" fmla="*/ 275157 w 595"/>
                  <a:gd name="T69" fmla="*/ 41550 h 539"/>
                  <a:gd name="T70" fmla="*/ 277888 w 595"/>
                  <a:gd name="T71" fmla="*/ 45164 h 539"/>
                  <a:gd name="T72" fmla="*/ 280429 w 595"/>
                  <a:gd name="T73" fmla="*/ 49019 h 539"/>
                  <a:gd name="T74" fmla="*/ 282586 w 595"/>
                  <a:gd name="T75" fmla="*/ 53451 h 539"/>
                  <a:gd name="T76" fmla="*/ 282586 w 595"/>
                  <a:gd name="T77" fmla="*/ 167217 h 539"/>
                  <a:gd name="T78" fmla="*/ 1 w 595"/>
                  <a:gd name="T79" fmla="*/ 166442 h 539"/>
                  <a:gd name="T80" fmla="*/ 0 w 595"/>
                  <a:gd name="T81" fmla="*/ 57183 h 5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5"/>
                  <a:gd name="T124" fmla="*/ 0 h 539"/>
                  <a:gd name="T125" fmla="*/ 595 w 595"/>
                  <a:gd name="T126" fmla="*/ 539 h 5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5" h="539">
                    <a:moveTo>
                      <a:pt x="0" y="184"/>
                    </a:moveTo>
                    <a:lnTo>
                      <a:pt x="1" y="169"/>
                    </a:lnTo>
                    <a:lnTo>
                      <a:pt x="6" y="151"/>
                    </a:lnTo>
                    <a:lnTo>
                      <a:pt x="13" y="135"/>
                    </a:lnTo>
                    <a:lnTo>
                      <a:pt x="23" y="119"/>
                    </a:lnTo>
                    <a:lnTo>
                      <a:pt x="31" y="107"/>
                    </a:lnTo>
                    <a:lnTo>
                      <a:pt x="41" y="95"/>
                    </a:lnTo>
                    <a:lnTo>
                      <a:pt x="53" y="82"/>
                    </a:lnTo>
                    <a:lnTo>
                      <a:pt x="68" y="69"/>
                    </a:lnTo>
                    <a:lnTo>
                      <a:pt x="88" y="57"/>
                    </a:lnTo>
                    <a:lnTo>
                      <a:pt x="112" y="44"/>
                    </a:lnTo>
                    <a:lnTo>
                      <a:pt x="134" y="33"/>
                    </a:lnTo>
                    <a:lnTo>
                      <a:pt x="162" y="23"/>
                    </a:lnTo>
                    <a:lnTo>
                      <a:pt x="187" y="15"/>
                    </a:lnTo>
                    <a:lnTo>
                      <a:pt x="217" y="9"/>
                    </a:lnTo>
                    <a:lnTo>
                      <a:pt x="244" y="4"/>
                    </a:lnTo>
                    <a:lnTo>
                      <a:pt x="265" y="3"/>
                    </a:lnTo>
                    <a:lnTo>
                      <a:pt x="291" y="0"/>
                    </a:lnTo>
                    <a:lnTo>
                      <a:pt x="317" y="0"/>
                    </a:lnTo>
                    <a:lnTo>
                      <a:pt x="338" y="3"/>
                    </a:lnTo>
                    <a:lnTo>
                      <a:pt x="359" y="5"/>
                    </a:lnTo>
                    <a:lnTo>
                      <a:pt x="383" y="10"/>
                    </a:lnTo>
                    <a:lnTo>
                      <a:pt x="405" y="15"/>
                    </a:lnTo>
                    <a:lnTo>
                      <a:pt x="428" y="22"/>
                    </a:lnTo>
                    <a:lnTo>
                      <a:pt x="448" y="29"/>
                    </a:lnTo>
                    <a:lnTo>
                      <a:pt x="470" y="39"/>
                    </a:lnTo>
                    <a:lnTo>
                      <a:pt x="485" y="46"/>
                    </a:lnTo>
                    <a:lnTo>
                      <a:pt x="499" y="55"/>
                    </a:lnTo>
                    <a:lnTo>
                      <a:pt x="512" y="63"/>
                    </a:lnTo>
                    <a:lnTo>
                      <a:pt x="526" y="73"/>
                    </a:lnTo>
                    <a:lnTo>
                      <a:pt x="539" y="83"/>
                    </a:lnTo>
                    <a:lnTo>
                      <a:pt x="553" y="98"/>
                    </a:lnTo>
                    <a:lnTo>
                      <a:pt x="564" y="111"/>
                    </a:lnTo>
                    <a:lnTo>
                      <a:pt x="572" y="123"/>
                    </a:lnTo>
                    <a:lnTo>
                      <a:pt x="579" y="134"/>
                    </a:lnTo>
                    <a:lnTo>
                      <a:pt x="585" y="146"/>
                    </a:lnTo>
                    <a:lnTo>
                      <a:pt x="590" y="158"/>
                    </a:lnTo>
                    <a:lnTo>
                      <a:pt x="595" y="172"/>
                    </a:lnTo>
                    <a:lnTo>
                      <a:pt x="595" y="539"/>
                    </a:lnTo>
                    <a:lnTo>
                      <a:pt x="1" y="536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93" name="Oval 35"/>
              <p:cNvSpPr>
                <a:spLocks noChangeArrowheads="1"/>
              </p:cNvSpPr>
              <p:nvPr/>
            </p:nvSpPr>
            <p:spPr bwMode="auto">
              <a:xfrm>
                <a:off x="871" y="596"/>
                <a:ext cx="699" cy="682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094" name="Oval 36"/>
              <p:cNvSpPr>
                <a:spLocks noChangeArrowheads="1"/>
              </p:cNvSpPr>
              <p:nvPr/>
            </p:nvSpPr>
            <p:spPr bwMode="auto">
              <a:xfrm>
                <a:off x="1266" y="663"/>
                <a:ext cx="76" cy="75"/>
              </a:xfrm>
              <a:prstGeom prst="ellipse">
                <a:avLst/>
              </a:pr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095" name="Oval 37"/>
              <p:cNvSpPr>
                <a:spLocks noChangeArrowheads="1"/>
              </p:cNvSpPr>
              <p:nvPr/>
            </p:nvSpPr>
            <p:spPr bwMode="auto">
              <a:xfrm>
                <a:off x="1328" y="711"/>
                <a:ext cx="62" cy="60"/>
              </a:xfrm>
              <a:prstGeom prst="ellipse">
                <a:avLst/>
              </a:pr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096" name="Freeform 38"/>
              <p:cNvSpPr>
                <a:spLocks/>
              </p:cNvSpPr>
              <p:nvPr/>
            </p:nvSpPr>
            <p:spPr bwMode="auto">
              <a:xfrm>
                <a:off x="788" y="1447"/>
                <a:ext cx="824" cy="722"/>
              </a:xfrm>
              <a:custGeom>
                <a:avLst/>
                <a:gdLst>
                  <a:gd name="T0" fmla="*/ 0 w 595"/>
                  <a:gd name="T1" fmla="*/ 49461 h 538"/>
                  <a:gd name="T2" fmla="*/ 1 w 595"/>
                  <a:gd name="T3" fmla="*/ 44881 h 538"/>
                  <a:gd name="T4" fmla="*/ 2714 w 595"/>
                  <a:gd name="T5" fmla="*/ 40072 h 538"/>
                  <a:gd name="T6" fmla="*/ 6264 w 595"/>
                  <a:gd name="T7" fmla="*/ 35993 h 538"/>
                  <a:gd name="T8" fmla="*/ 11108 w 595"/>
                  <a:gd name="T9" fmla="*/ 32026 h 538"/>
                  <a:gd name="T10" fmla="*/ 15155 w 595"/>
                  <a:gd name="T11" fmla="*/ 28699 h 538"/>
                  <a:gd name="T12" fmla="*/ 19903 w 595"/>
                  <a:gd name="T13" fmla="*/ 25277 h 538"/>
                  <a:gd name="T14" fmla="*/ 25739 w 595"/>
                  <a:gd name="T15" fmla="*/ 21958 h 538"/>
                  <a:gd name="T16" fmla="*/ 33706 w 595"/>
                  <a:gd name="T17" fmla="*/ 18569 h 538"/>
                  <a:gd name="T18" fmla="*/ 42841 w 595"/>
                  <a:gd name="T19" fmla="*/ 15161 h 538"/>
                  <a:gd name="T20" fmla="*/ 54600 w 595"/>
                  <a:gd name="T21" fmla="*/ 11647 h 538"/>
                  <a:gd name="T22" fmla="*/ 65712 w 595"/>
                  <a:gd name="T23" fmla="*/ 8679 h 538"/>
                  <a:gd name="T24" fmla="*/ 78608 w 595"/>
                  <a:gd name="T25" fmla="*/ 6252 h 538"/>
                  <a:gd name="T26" fmla="*/ 92065 w 595"/>
                  <a:gd name="T27" fmla="*/ 3787 h 538"/>
                  <a:gd name="T28" fmla="*/ 106052 w 595"/>
                  <a:gd name="T29" fmla="*/ 2179 h 538"/>
                  <a:gd name="T30" fmla="*/ 118538 w 595"/>
                  <a:gd name="T31" fmla="*/ 957 h 538"/>
                  <a:gd name="T32" fmla="*/ 129252 w 595"/>
                  <a:gd name="T33" fmla="*/ 531 h 538"/>
                  <a:gd name="T34" fmla="*/ 141567 w 595"/>
                  <a:gd name="T35" fmla="*/ 0 h 538"/>
                  <a:gd name="T36" fmla="*/ 154174 w 595"/>
                  <a:gd name="T37" fmla="*/ 0 h 538"/>
                  <a:gd name="T38" fmla="*/ 164160 w 595"/>
                  <a:gd name="T39" fmla="*/ 531 h 538"/>
                  <a:gd name="T40" fmla="*/ 175101 w 595"/>
                  <a:gd name="T41" fmla="*/ 1284 h 538"/>
                  <a:gd name="T42" fmla="*/ 186939 w 595"/>
                  <a:gd name="T43" fmla="*/ 2587 h 538"/>
                  <a:gd name="T44" fmla="*/ 196925 w 595"/>
                  <a:gd name="T45" fmla="*/ 3787 h 538"/>
                  <a:gd name="T46" fmla="*/ 208126 w 595"/>
                  <a:gd name="T47" fmla="*/ 5944 h 538"/>
                  <a:gd name="T48" fmla="*/ 218226 w 595"/>
                  <a:gd name="T49" fmla="*/ 7751 h 538"/>
                  <a:gd name="T50" fmla="*/ 228662 w 595"/>
                  <a:gd name="T51" fmla="*/ 10064 h 538"/>
                  <a:gd name="T52" fmla="*/ 236319 w 595"/>
                  <a:gd name="T53" fmla="*/ 12282 h 538"/>
                  <a:gd name="T54" fmla="*/ 242493 w 595"/>
                  <a:gd name="T55" fmla="*/ 14366 h 538"/>
                  <a:gd name="T56" fmla="*/ 248913 w 595"/>
                  <a:gd name="T57" fmla="*/ 16889 h 538"/>
                  <a:gd name="T58" fmla="*/ 256263 w 595"/>
                  <a:gd name="T59" fmla="*/ 19279 h 538"/>
                  <a:gd name="T60" fmla="*/ 262652 w 595"/>
                  <a:gd name="T61" fmla="*/ 22120 h 538"/>
                  <a:gd name="T62" fmla="*/ 268816 w 595"/>
                  <a:gd name="T63" fmla="*/ 25873 h 538"/>
                  <a:gd name="T64" fmla="*/ 274302 w 595"/>
                  <a:gd name="T65" fmla="*/ 29685 h 538"/>
                  <a:gd name="T66" fmla="*/ 278127 w 595"/>
                  <a:gd name="T67" fmla="*/ 32911 h 538"/>
                  <a:gd name="T68" fmla="*/ 281962 w 595"/>
                  <a:gd name="T69" fmla="*/ 35524 h 538"/>
                  <a:gd name="T70" fmla="*/ 285238 w 595"/>
                  <a:gd name="T71" fmla="*/ 38882 h 538"/>
                  <a:gd name="T72" fmla="*/ 286685 w 595"/>
                  <a:gd name="T73" fmla="*/ 42032 h 538"/>
                  <a:gd name="T74" fmla="*/ 289177 w 595"/>
                  <a:gd name="T75" fmla="*/ 46197 h 538"/>
                  <a:gd name="T76" fmla="*/ 289177 w 595"/>
                  <a:gd name="T77" fmla="*/ 143944 h 538"/>
                  <a:gd name="T78" fmla="*/ 1 w 595"/>
                  <a:gd name="T79" fmla="*/ 143322 h 538"/>
                  <a:gd name="T80" fmla="*/ 0 w 595"/>
                  <a:gd name="T81" fmla="*/ 49461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5"/>
                  <a:gd name="T124" fmla="*/ 0 h 538"/>
                  <a:gd name="T125" fmla="*/ 595 w 595"/>
                  <a:gd name="T126" fmla="*/ 538 h 5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5" h="538">
                    <a:moveTo>
                      <a:pt x="0" y="185"/>
                    </a:moveTo>
                    <a:lnTo>
                      <a:pt x="1" y="168"/>
                    </a:lnTo>
                    <a:lnTo>
                      <a:pt x="6" y="150"/>
                    </a:lnTo>
                    <a:lnTo>
                      <a:pt x="13" y="135"/>
                    </a:lnTo>
                    <a:lnTo>
                      <a:pt x="23" y="119"/>
                    </a:lnTo>
                    <a:lnTo>
                      <a:pt x="31" y="107"/>
                    </a:lnTo>
                    <a:lnTo>
                      <a:pt x="41" y="95"/>
                    </a:lnTo>
                    <a:lnTo>
                      <a:pt x="53" y="82"/>
                    </a:lnTo>
                    <a:lnTo>
                      <a:pt x="69" y="69"/>
                    </a:lnTo>
                    <a:lnTo>
                      <a:pt x="88" y="57"/>
                    </a:lnTo>
                    <a:lnTo>
                      <a:pt x="112" y="43"/>
                    </a:lnTo>
                    <a:lnTo>
                      <a:pt x="135" y="32"/>
                    </a:lnTo>
                    <a:lnTo>
                      <a:pt x="162" y="23"/>
                    </a:lnTo>
                    <a:lnTo>
                      <a:pt x="189" y="14"/>
                    </a:lnTo>
                    <a:lnTo>
                      <a:pt x="218" y="8"/>
                    </a:lnTo>
                    <a:lnTo>
                      <a:pt x="244" y="4"/>
                    </a:lnTo>
                    <a:lnTo>
                      <a:pt x="266" y="2"/>
                    </a:lnTo>
                    <a:lnTo>
                      <a:pt x="291" y="0"/>
                    </a:lnTo>
                    <a:lnTo>
                      <a:pt x="317" y="0"/>
                    </a:lnTo>
                    <a:lnTo>
                      <a:pt x="338" y="2"/>
                    </a:lnTo>
                    <a:lnTo>
                      <a:pt x="360" y="5"/>
                    </a:lnTo>
                    <a:lnTo>
                      <a:pt x="384" y="10"/>
                    </a:lnTo>
                    <a:lnTo>
                      <a:pt x="405" y="14"/>
                    </a:lnTo>
                    <a:lnTo>
                      <a:pt x="428" y="22"/>
                    </a:lnTo>
                    <a:lnTo>
                      <a:pt x="449" y="29"/>
                    </a:lnTo>
                    <a:lnTo>
                      <a:pt x="470" y="38"/>
                    </a:lnTo>
                    <a:lnTo>
                      <a:pt x="486" y="46"/>
                    </a:lnTo>
                    <a:lnTo>
                      <a:pt x="499" y="54"/>
                    </a:lnTo>
                    <a:lnTo>
                      <a:pt x="512" y="63"/>
                    </a:lnTo>
                    <a:lnTo>
                      <a:pt x="527" y="72"/>
                    </a:lnTo>
                    <a:lnTo>
                      <a:pt x="540" y="83"/>
                    </a:lnTo>
                    <a:lnTo>
                      <a:pt x="553" y="97"/>
                    </a:lnTo>
                    <a:lnTo>
                      <a:pt x="564" y="111"/>
                    </a:lnTo>
                    <a:lnTo>
                      <a:pt x="572" y="123"/>
                    </a:lnTo>
                    <a:lnTo>
                      <a:pt x="580" y="133"/>
                    </a:lnTo>
                    <a:lnTo>
                      <a:pt x="586" y="145"/>
                    </a:lnTo>
                    <a:lnTo>
                      <a:pt x="590" y="157"/>
                    </a:lnTo>
                    <a:lnTo>
                      <a:pt x="595" y="173"/>
                    </a:lnTo>
                    <a:lnTo>
                      <a:pt x="595" y="538"/>
                    </a:lnTo>
                    <a:lnTo>
                      <a:pt x="1" y="53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97" name="Freeform 39"/>
              <p:cNvSpPr>
                <a:spLocks/>
              </p:cNvSpPr>
              <p:nvPr/>
            </p:nvSpPr>
            <p:spPr bwMode="auto">
              <a:xfrm>
                <a:off x="795" y="1474"/>
                <a:ext cx="824" cy="729"/>
              </a:xfrm>
              <a:custGeom>
                <a:avLst/>
                <a:gdLst>
                  <a:gd name="T0" fmla="*/ 0 w 595"/>
                  <a:gd name="T1" fmla="*/ 59598 h 538"/>
                  <a:gd name="T2" fmla="*/ 1022 w 595"/>
                  <a:gd name="T3" fmla="*/ 54142 h 538"/>
                  <a:gd name="T4" fmla="*/ 2714 w 595"/>
                  <a:gd name="T5" fmla="*/ 48122 h 538"/>
                  <a:gd name="T6" fmla="*/ 6617 w 595"/>
                  <a:gd name="T7" fmla="*/ 43255 h 538"/>
                  <a:gd name="T8" fmla="*/ 11108 w 595"/>
                  <a:gd name="T9" fmla="*/ 38128 h 538"/>
                  <a:gd name="T10" fmla="*/ 15383 w 595"/>
                  <a:gd name="T11" fmla="*/ 34325 h 538"/>
                  <a:gd name="T12" fmla="*/ 19903 w 595"/>
                  <a:gd name="T13" fmla="*/ 30569 h 538"/>
                  <a:gd name="T14" fmla="*/ 25739 w 595"/>
                  <a:gd name="T15" fmla="*/ 26209 h 538"/>
                  <a:gd name="T16" fmla="*/ 33706 w 595"/>
                  <a:gd name="T17" fmla="*/ 21809 h 538"/>
                  <a:gd name="T18" fmla="*/ 42841 w 595"/>
                  <a:gd name="T19" fmla="*/ 18092 h 538"/>
                  <a:gd name="T20" fmla="*/ 54600 w 595"/>
                  <a:gd name="T21" fmla="*/ 13797 h 538"/>
                  <a:gd name="T22" fmla="*/ 65712 w 595"/>
                  <a:gd name="T23" fmla="*/ 10182 h 538"/>
                  <a:gd name="T24" fmla="*/ 79295 w 595"/>
                  <a:gd name="T25" fmla="*/ 7324 h 538"/>
                  <a:gd name="T26" fmla="*/ 92065 w 595"/>
                  <a:gd name="T27" fmla="*/ 4519 h 538"/>
                  <a:gd name="T28" fmla="*/ 106052 w 595"/>
                  <a:gd name="T29" fmla="*/ 2600 h 538"/>
                  <a:gd name="T30" fmla="*/ 118538 w 595"/>
                  <a:gd name="T31" fmla="*/ 867 h 538"/>
                  <a:gd name="T32" fmla="*/ 129252 w 595"/>
                  <a:gd name="T33" fmla="*/ 640 h 538"/>
                  <a:gd name="T34" fmla="*/ 141567 w 595"/>
                  <a:gd name="T35" fmla="*/ 0 h 538"/>
                  <a:gd name="T36" fmla="*/ 154239 w 595"/>
                  <a:gd name="T37" fmla="*/ 0 h 538"/>
                  <a:gd name="T38" fmla="*/ 164160 w 595"/>
                  <a:gd name="T39" fmla="*/ 640 h 538"/>
                  <a:gd name="T40" fmla="*/ 175101 w 595"/>
                  <a:gd name="T41" fmla="*/ 1592 h 538"/>
                  <a:gd name="T42" fmla="*/ 186939 w 595"/>
                  <a:gd name="T43" fmla="*/ 2923 h 538"/>
                  <a:gd name="T44" fmla="*/ 196925 w 595"/>
                  <a:gd name="T45" fmla="*/ 4519 h 538"/>
                  <a:gd name="T46" fmla="*/ 208126 w 595"/>
                  <a:gd name="T47" fmla="*/ 6541 h 538"/>
                  <a:gd name="T48" fmla="*/ 218226 w 595"/>
                  <a:gd name="T49" fmla="*/ 9370 h 538"/>
                  <a:gd name="T50" fmla="*/ 228662 w 595"/>
                  <a:gd name="T51" fmla="*/ 12010 h 538"/>
                  <a:gd name="T52" fmla="*/ 236319 w 595"/>
                  <a:gd name="T53" fmla="*/ 14668 h 538"/>
                  <a:gd name="T54" fmla="*/ 242493 w 595"/>
                  <a:gd name="T55" fmla="*/ 17386 h 538"/>
                  <a:gd name="T56" fmla="*/ 248913 w 595"/>
                  <a:gd name="T57" fmla="*/ 19875 h 538"/>
                  <a:gd name="T58" fmla="*/ 256263 w 595"/>
                  <a:gd name="T59" fmla="*/ 23313 h 538"/>
                  <a:gd name="T60" fmla="*/ 262652 w 595"/>
                  <a:gd name="T61" fmla="*/ 26576 h 538"/>
                  <a:gd name="T62" fmla="*/ 268816 w 595"/>
                  <a:gd name="T63" fmla="*/ 31155 h 538"/>
                  <a:gd name="T64" fmla="*/ 274302 w 595"/>
                  <a:gd name="T65" fmla="*/ 35392 h 538"/>
                  <a:gd name="T66" fmla="*/ 278788 w 595"/>
                  <a:gd name="T67" fmla="*/ 39247 h 538"/>
                  <a:gd name="T68" fmla="*/ 281962 w 595"/>
                  <a:gd name="T69" fmla="*/ 42805 h 538"/>
                  <a:gd name="T70" fmla="*/ 285238 w 595"/>
                  <a:gd name="T71" fmla="*/ 46511 h 538"/>
                  <a:gd name="T72" fmla="*/ 287194 w 595"/>
                  <a:gd name="T73" fmla="*/ 50648 h 538"/>
                  <a:gd name="T74" fmla="*/ 289177 w 595"/>
                  <a:gd name="T75" fmla="*/ 55564 h 538"/>
                  <a:gd name="T76" fmla="*/ 289177 w 595"/>
                  <a:gd name="T77" fmla="*/ 172974 h 538"/>
                  <a:gd name="T78" fmla="*/ 1022 w 595"/>
                  <a:gd name="T79" fmla="*/ 172132 h 538"/>
                  <a:gd name="T80" fmla="*/ 0 w 595"/>
                  <a:gd name="T81" fmla="*/ 59598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5"/>
                  <a:gd name="T124" fmla="*/ 0 h 538"/>
                  <a:gd name="T125" fmla="*/ 595 w 595"/>
                  <a:gd name="T126" fmla="*/ 538 h 5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5" h="538">
                    <a:moveTo>
                      <a:pt x="0" y="185"/>
                    </a:moveTo>
                    <a:lnTo>
                      <a:pt x="2" y="168"/>
                    </a:lnTo>
                    <a:lnTo>
                      <a:pt x="6" y="150"/>
                    </a:lnTo>
                    <a:lnTo>
                      <a:pt x="14" y="134"/>
                    </a:lnTo>
                    <a:lnTo>
                      <a:pt x="23" y="119"/>
                    </a:lnTo>
                    <a:lnTo>
                      <a:pt x="32" y="107"/>
                    </a:lnTo>
                    <a:lnTo>
                      <a:pt x="41" y="95"/>
                    </a:lnTo>
                    <a:lnTo>
                      <a:pt x="53" y="82"/>
                    </a:lnTo>
                    <a:lnTo>
                      <a:pt x="69" y="68"/>
                    </a:lnTo>
                    <a:lnTo>
                      <a:pt x="88" y="56"/>
                    </a:lnTo>
                    <a:lnTo>
                      <a:pt x="112" y="43"/>
                    </a:lnTo>
                    <a:lnTo>
                      <a:pt x="135" y="32"/>
                    </a:lnTo>
                    <a:lnTo>
                      <a:pt x="163" y="23"/>
                    </a:lnTo>
                    <a:lnTo>
                      <a:pt x="189" y="14"/>
                    </a:lnTo>
                    <a:lnTo>
                      <a:pt x="218" y="8"/>
                    </a:lnTo>
                    <a:lnTo>
                      <a:pt x="244" y="3"/>
                    </a:lnTo>
                    <a:lnTo>
                      <a:pt x="266" y="2"/>
                    </a:lnTo>
                    <a:lnTo>
                      <a:pt x="291" y="0"/>
                    </a:lnTo>
                    <a:lnTo>
                      <a:pt x="318" y="0"/>
                    </a:lnTo>
                    <a:lnTo>
                      <a:pt x="338" y="2"/>
                    </a:lnTo>
                    <a:lnTo>
                      <a:pt x="360" y="5"/>
                    </a:lnTo>
                    <a:lnTo>
                      <a:pt x="384" y="9"/>
                    </a:lnTo>
                    <a:lnTo>
                      <a:pt x="405" y="14"/>
                    </a:lnTo>
                    <a:lnTo>
                      <a:pt x="428" y="21"/>
                    </a:lnTo>
                    <a:lnTo>
                      <a:pt x="449" y="29"/>
                    </a:lnTo>
                    <a:lnTo>
                      <a:pt x="470" y="38"/>
                    </a:lnTo>
                    <a:lnTo>
                      <a:pt x="486" y="46"/>
                    </a:lnTo>
                    <a:lnTo>
                      <a:pt x="499" y="54"/>
                    </a:lnTo>
                    <a:lnTo>
                      <a:pt x="512" y="62"/>
                    </a:lnTo>
                    <a:lnTo>
                      <a:pt x="527" y="72"/>
                    </a:lnTo>
                    <a:lnTo>
                      <a:pt x="540" y="83"/>
                    </a:lnTo>
                    <a:lnTo>
                      <a:pt x="553" y="97"/>
                    </a:lnTo>
                    <a:lnTo>
                      <a:pt x="564" y="110"/>
                    </a:lnTo>
                    <a:lnTo>
                      <a:pt x="573" y="122"/>
                    </a:lnTo>
                    <a:lnTo>
                      <a:pt x="580" y="133"/>
                    </a:lnTo>
                    <a:lnTo>
                      <a:pt x="586" y="145"/>
                    </a:lnTo>
                    <a:lnTo>
                      <a:pt x="591" y="157"/>
                    </a:lnTo>
                    <a:lnTo>
                      <a:pt x="595" y="173"/>
                    </a:lnTo>
                    <a:lnTo>
                      <a:pt x="595" y="538"/>
                    </a:lnTo>
                    <a:lnTo>
                      <a:pt x="2" y="536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98" name="Oval 40"/>
              <p:cNvSpPr>
                <a:spLocks noChangeArrowheads="1"/>
              </p:cNvSpPr>
              <p:nvPr/>
            </p:nvSpPr>
            <p:spPr bwMode="auto">
              <a:xfrm>
                <a:off x="850" y="1507"/>
                <a:ext cx="699" cy="689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099" name="Oval 41"/>
              <p:cNvSpPr>
                <a:spLocks noChangeArrowheads="1"/>
              </p:cNvSpPr>
              <p:nvPr/>
            </p:nvSpPr>
            <p:spPr bwMode="auto">
              <a:xfrm>
                <a:off x="1245" y="1575"/>
                <a:ext cx="83" cy="81"/>
              </a:xfrm>
              <a:prstGeom prst="ellipse">
                <a:avLst/>
              </a:prstGeom>
              <a:solidFill>
                <a:srgbClr val="FFF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100" name="Oval 42"/>
              <p:cNvSpPr>
                <a:spLocks noChangeArrowheads="1"/>
              </p:cNvSpPr>
              <p:nvPr/>
            </p:nvSpPr>
            <p:spPr bwMode="auto">
              <a:xfrm>
                <a:off x="1307" y="1622"/>
                <a:ext cx="62" cy="61"/>
              </a:xfrm>
              <a:prstGeom prst="ellipse">
                <a:avLst/>
              </a:prstGeom>
              <a:solidFill>
                <a:srgbClr val="FFF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101" name="Freeform 43"/>
              <p:cNvSpPr>
                <a:spLocks/>
              </p:cNvSpPr>
              <p:nvPr/>
            </p:nvSpPr>
            <p:spPr bwMode="auto">
              <a:xfrm>
                <a:off x="809" y="2318"/>
                <a:ext cx="823" cy="722"/>
              </a:xfrm>
              <a:custGeom>
                <a:avLst/>
                <a:gdLst>
                  <a:gd name="T0" fmla="*/ 0 w 595"/>
                  <a:gd name="T1" fmla="*/ 50925 h 537"/>
                  <a:gd name="T2" fmla="*/ 1 w 595"/>
                  <a:gd name="T3" fmla="*/ 46344 h 537"/>
                  <a:gd name="T4" fmla="*/ 2696 w 595"/>
                  <a:gd name="T5" fmla="*/ 41349 h 537"/>
                  <a:gd name="T6" fmla="*/ 6175 w 595"/>
                  <a:gd name="T7" fmla="*/ 37138 h 537"/>
                  <a:gd name="T8" fmla="*/ 10249 w 595"/>
                  <a:gd name="T9" fmla="*/ 32790 h 537"/>
                  <a:gd name="T10" fmla="*/ 14692 w 595"/>
                  <a:gd name="T11" fmla="*/ 29459 h 537"/>
                  <a:gd name="T12" fmla="*/ 18882 w 595"/>
                  <a:gd name="T13" fmla="*/ 25841 h 537"/>
                  <a:gd name="T14" fmla="*/ 24799 w 595"/>
                  <a:gd name="T15" fmla="*/ 22585 h 537"/>
                  <a:gd name="T16" fmla="*/ 32263 w 595"/>
                  <a:gd name="T17" fmla="*/ 19182 h 537"/>
                  <a:gd name="T18" fmla="*/ 41301 w 595"/>
                  <a:gd name="T19" fmla="*/ 15957 h 537"/>
                  <a:gd name="T20" fmla="*/ 52909 w 595"/>
                  <a:gd name="T21" fmla="*/ 11967 h 537"/>
                  <a:gd name="T22" fmla="*/ 63603 w 595"/>
                  <a:gd name="T23" fmla="*/ 9015 h 537"/>
                  <a:gd name="T24" fmla="*/ 76954 w 595"/>
                  <a:gd name="T25" fmla="*/ 6385 h 537"/>
                  <a:gd name="T26" fmla="*/ 89421 w 595"/>
                  <a:gd name="T27" fmla="*/ 4081 h 537"/>
                  <a:gd name="T28" fmla="*/ 103044 w 595"/>
                  <a:gd name="T29" fmla="*/ 2540 h 537"/>
                  <a:gd name="T30" fmla="*/ 115813 w 595"/>
                  <a:gd name="T31" fmla="*/ 1045 h 537"/>
                  <a:gd name="T32" fmla="*/ 126091 w 595"/>
                  <a:gd name="T33" fmla="*/ 777 h 537"/>
                  <a:gd name="T34" fmla="*/ 137873 w 595"/>
                  <a:gd name="T35" fmla="*/ 0 h 537"/>
                  <a:gd name="T36" fmla="*/ 150429 w 595"/>
                  <a:gd name="T37" fmla="*/ 0 h 537"/>
                  <a:gd name="T38" fmla="*/ 160192 w 595"/>
                  <a:gd name="T39" fmla="*/ 777 h 537"/>
                  <a:gd name="T40" fmla="*/ 170635 w 595"/>
                  <a:gd name="T41" fmla="*/ 1405 h 537"/>
                  <a:gd name="T42" fmla="*/ 182139 w 595"/>
                  <a:gd name="T43" fmla="*/ 2627 h 537"/>
                  <a:gd name="T44" fmla="*/ 192459 w 595"/>
                  <a:gd name="T45" fmla="*/ 4081 h 537"/>
                  <a:gd name="T46" fmla="*/ 202844 w 595"/>
                  <a:gd name="T47" fmla="*/ 6173 h 537"/>
                  <a:gd name="T48" fmla="*/ 213085 w 595"/>
                  <a:gd name="T49" fmla="*/ 7908 h 537"/>
                  <a:gd name="T50" fmla="*/ 223109 w 595"/>
                  <a:gd name="T51" fmla="*/ 10632 h 537"/>
                  <a:gd name="T52" fmla="*/ 230551 w 595"/>
                  <a:gd name="T53" fmla="*/ 12793 h 537"/>
                  <a:gd name="T54" fmla="*/ 236641 w 595"/>
                  <a:gd name="T55" fmla="*/ 15003 h 537"/>
                  <a:gd name="T56" fmla="*/ 243088 w 595"/>
                  <a:gd name="T57" fmla="*/ 17452 h 537"/>
                  <a:gd name="T58" fmla="*/ 250043 w 595"/>
                  <a:gd name="T59" fmla="*/ 19946 h 537"/>
                  <a:gd name="T60" fmla="*/ 256152 w 595"/>
                  <a:gd name="T61" fmla="*/ 22701 h 537"/>
                  <a:gd name="T62" fmla="*/ 262722 w 595"/>
                  <a:gd name="T63" fmla="*/ 26541 h 537"/>
                  <a:gd name="T64" fmla="*/ 267637 w 595"/>
                  <a:gd name="T65" fmla="*/ 30522 h 537"/>
                  <a:gd name="T66" fmla="*/ 271604 w 595"/>
                  <a:gd name="T67" fmla="*/ 33746 h 537"/>
                  <a:gd name="T68" fmla="*/ 275157 w 595"/>
                  <a:gd name="T69" fmla="*/ 36464 h 537"/>
                  <a:gd name="T70" fmla="*/ 277888 w 595"/>
                  <a:gd name="T71" fmla="*/ 40053 h 537"/>
                  <a:gd name="T72" fmla="*/ 280429 w 595"/>
                  <a:gd name="T73" fmla="*/ 43262 h 537"/>
                  <a:gd name="T74" fmla="*/ 282586 w 595"/>
                  <a:gd name="T75" fmla="*/ 47682 h 537"/>
                  <a:gd name="T76" fmla="*/ 282586 w 595"/>
                  <a:gd name="T77" fmla="*/ 148883 h 537"/>
                  <a:gd name="T78" fmla="*/ 1 w 595"/>
                  <a:gd name="T79" fmla="*/ 148265 h 537"/>
                  <a:gd name="T80" fmla="*/ 0 w 595"/>
                  <a:gd name="T81" fmla="*/ 50925 h 5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5"/>
                  <a:gd name="T124" fmla="*/ 0 h 537"/>
                  <a:gd name="T125" fmla="*/ 595 w 595"/>
                  <a:gd name="T126" fmla="*/ 537 h 5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5" h="537">
                    <a:moveTo>
                      <a:pt x="0" y="184"/>
                    </a:moveTo>
                    <a:lnTo>
                      <a:pt x="1" y="167"/>
                    </a:lnTo>
                    <a:lnTo>
                      <a:pt x="6" y="149"/>
                    </a:lnTo>
                    <a:lnTo>
                      <a:pt x="13" y="134"/>
                    </a:lnTo>
                    <a:lnTo>
                      <a:pt x="22" y="118"/>
                    </a:lnTo>
                    <a:lnTo>
                      <a:pt x="31" y="106"/>
                    </a:lnTo>
                    <a:lnTo>
                      <a:pt x="40" y="94"/>
                    </a:lnTo>
                    <a:lnTo>
                      <a:pt x="52" y="81"/>
                    </a:lnTo>
                    <a:lnTo>
                      <a:pt x="68" y="69"/>
                    </a:lnTo>
                    <a:lnTo>
                      <a:pt x="87" y="57"/>
                    </a:lnTo>
                    <a:lnTo>
                      <a:pt x="111" y="43"/>
                    </a:lnTo>
                    <a:lnTo>
                      <a:pt x="134" y="33"/>
                    </a:lnTo>
                    <a:lnTo>
                      <a:pt x="162" y="23"/>
                    </a:lnTo>
                    <a:lnTo>
                      <a:pt x="188" y="15"/>
                    </a:lnTo>
                    <a:lnTo>
                      <a:pt x="217" y="9"/>
                    </a:lnTo>
                    <a:lnTo>
                      <a:pt x="244" y="4"/>
                    </a:lnTo>
                    <a:lnTo>
                      <a:pt x="265" y="3"/>
                    </a:lnTo>
                    <a:lnTo>
                      <a:pt x="290" y="0"/>
                    </a:lnTo>
                    <a:lnTo>
                      <a:pt x="317" y="0"/>
                    </a:lnTo>
                    <a:lnTo>
                      <a:pt x="337" y="3"/>
                    </a:lnTo>
                    <a:lnTo>
                      <a:pt x="359" y="5"/>
                    </a:lnTo>
                    <a:lnTo>
                      <a:pt x="383" y="10"/>
                    </a:lnTo>
                    <a:lnTo>
                      <a:pt x="405" y="15"/>
                    </a:lnTo>
                    <a:lnTo>
                      <a:pt x="427" y="22"/>
                    </a:lnTo>
                    <a:lnTo>
                      <a:pt x="448" y="29"/>
                    </a:lnTo>
                    <a:lnTo>
                      <a:pt x="470" y="39"/>
                    </a:lnTo>
                    <a:lnTo>
                      <a:pt x="485" y="46"/>
                    </a:lnTo>
                    <a:lnTo>
                      <a:pt x="498" y="54"/>
                    </a:lnTo>
                    <a:lnTo>
                      <a:pt x="512" y="63"/>
                    </a:lnTo>
                    <a:lnTo>
                      <a:pt x="526" y="72"/>
                    </a:lnTo>
                    <a:lnTo>
                      <a:pt x="539" y="82"/>
                    </a:lnTo>
                    <a:lnTo>
                      <a:pt x="553" y="96"/>
                    </a:lnTo>
                    <a:lnTo>
                      <a:pt x="563" y="110"/>
                    </a:lnTo>
                    <a:lnTo>
                      <a:pt x="572" y="122"/>
                    </a:lnTo>
                    <a:lnTo>
                      <a:pt x="579" y="132"/>
                    </a:lnTo>
                    <a:lnTo>
                      <a:pt x="585" y="144"/>
                    </a:lnTo>
                    <a:lnTo>
                      <a:pt x="590" y="156"/>
                    </a:lnTo>
                    <a:lnTo>
                      <a:pt x="595" y="172"/>
                    </a:lnTo>
                    <a:lnTo>
                      <a:pt x="595" y="537"/>
                    </a:lnTo>
                    <a:lnTo>
                      <a:pt x="1" y="535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02" name="Freeform 44"/>
              <p:cNvSpPr>
                <a:spLocks/>
              </p:cNvSpPr>
              <p:nvPr/>
            </p:nvSpPr>
            <p:spPr bwMode="auto">
              <a:xfrm>
                <a:off x="816" y="2338"/>
                <a:ext cx="823" cy="729"/>
              </a:xfrm>
              <a:custGeom>
                <a:avLst/>
                <a:gdLst>
                  <a:gd name="T0" fmla="*/ 0 w 595"/>
                  <a:gd name="T1" fmla="*/ 59034 h 538"/>
                  <a:gd name="T2" fmla="*/ 1 w 595"/>
                  <a:gd name="T3" fmla="*/ 53625 h 538"/>
                  <a:gd name="T4" fmla="*/ 2696 w 595"/>
                  <a:gd name="T5" fmla="*/ 47957 h 538"/>
                  <a:gd name="T6" fmla="*/ 6175 w 595"/>
                  <a:gd name="T7" fmla="*/ 43255 h 538"/>
                  <a:gd name="T8" fmla="*/ 10840 w 595"/>
                  <a:gd name="T9" fmla="*/ 37900 h 538"/>
                  <a:gd name="T10" fmla="*/ 14692 w 595"/>
                  <a:gd name="T11" fmla="*/ 34092 h 538"/>
                  <a:gd name="T12" fmla="*/ 19608 w 595"/>
                  <a:gd name="T13" fmla="*/ 30099 h 538"/>
                  <a:gd name="T14" fmla="*/ 25170 w 595"/>
                  <a:gd name="T15" fmla="*/ 26119 h 538"/>
                  <a:gd name="T16" fmla="*/ 32263 w 595"/>
                  <a:gd name="T17" fmla="*/ 21809 h 538"/>
                  <a:gd name="T18" fmla="*/ 42086 w 595"/>
                  <a:gd name="T19" fmla="*/ 18092 h 538"/>
                  <a:gd name="T20" fmla="*/ 53113 w 595"/>
                  <a:gd name="T21" fmla="*/ 14226 h 538"/>
                  <a:gd name="T22" fmla="*/ 63603 w 595"/>
                  <a:gd name="T23" fmla="*/ 10682 h 538"/>
                  <a:gd name="T24" fmla="*/ 76954 w 595"/>
                  <a:gd name="T25" fmla="*/ 7324 h 538"/>
                  <a:gd name="T26" fmla="*/ 88854 w 595"/>
                  <a:gd name="T27" fmla="*/ 4774 h 538"/>
                  <a:gd name="T28" fmla="*/ 103044 w 595"/>
                  <a:gd name="T29" fmla="*/ 2923 h 538"/>
                  <a:gd name="T30" fmla="*/ 115813 w 595"/>
                  <a:gd name="T31" fmla="*/ 1175 h 538"/>
                  <a:gd name="T32" fmla="*/ 126091 w 595"/>
                  <a:gd name="T33" fmla="*/ 867 h 538"/>
                  <a:gd name="T34" fmla="*/ 138222 w 595"/>
                  <a:gd name="T35" fmla="*/ 0 h 538"/>
                  <a:gd name="T36" fmla="*/ 150429 w 595"/>
                  <a:gd name="T37" fmla="*/ 0 h 538"/>
                  <a:gd name="T38" fmla="*/ 160626 w 595"/>
                  <a:gd name="T39" fmla="*/ 867 h 538"/>
                  <a:gd name="T40" fmla="*/ 170635 w 595"/>
                  <a:gd name="T41" fmla="*/ 1592 h 538"/>
                  <a:gd name="T42" fmla="*/ 182139 w 595"/>
                  <a:gd name="T43" fmla="*/ 3335 h 538"/>
                  <a:gd name="T44" fmla="*/ 192459 w 595"/>
                  <a:gd name="T45" fmla="*/ 4774 h 538"/>
                  <a:gd name="T46" fmla="*/ 203288 w 595"/>
                  <a:gd name="T47" fmla="*/ 7272 h 538"/>
                  <a:gd name="T48" fmla="*/ 213085 w 595"/>
                  <a:gd name="T49" fmla="*/ 9370 h 538"/>
                  <a:gd name="T50" fmla="*/ 223109 w 595"/>
                  <a:gd name="T51" fmla="*/ 12697 h 538"/>
                  <a:gd name="T52" fmla="*/ 230551 w 595"/>
                  <a:gd name="T53" fmla="*/ 14668 h 538"/>
                  <a:gd name="T54" fmla="*/ 237036 w 595"/>
                  <a:gd name="T55" fmla="*/ 17821 h 538"/>
                  <a:gd name="T56" fmla="*/ 243088 w 595"/>
                  <a:gd name="T57" fmla="*/ 19875 h 538"/>
                  <a:gd name="T58" fmla="*/ 250043 w 595"/>
                  <a:gd name="T59" fmla="*/ 22636 h 538"/>
                  <a:gd name="T60" fmla="*/ 256152 w 595"/>
                  <a:gd name="T61" fmla="*/ 26209 h 538"/>
                  <a:gd name="T62" fmla="*/ 262722 w 595"/>
                  <a:gd name="T63" fmla="*/ 31155 h 538"/>
                  <a:gd name="T64" fmla="*/ 267880 w 595"/>
                  <a:gd name="T65" fmla="*/ 35392 h 538"/>
                  <a:gd name="T66" fmla="*/ 271604 w 595"/>
                  <a:gd name="T67" fmla="*/ 39247 h 538"/>
                  <a:gd name="T68" fmla="*/ 275157 w 595"/>
                  <a:gd name="T69" fmla="*/ 42805 h 538"/>
                  <a:gd name="T70" fmla="*/ 277888 w 595"/>
                  <a:gd name="T71" fmla="*/ 46511 h 538"/>
                  <a:gd name="T72" fmla="*/ 280429 w 595"/>
                  <a:gd name="T73" fmla="*/ 50648 h 538"/>
                  <a:gd name="T74" fmla="*/ 282586 w 595"/>
                  <a:gd name="T75" fmla="*/ 55264 h 538"/>
                  <a:gd name="T76" fmla="*/ 282586 w 595"/>
                  <a:gd name="T77" fmla="*/ 172974 h 538"/>
                  <a:gd name="T78" fmla="*/ 1 w 595"/>
                  <a:gd name="T79" fmla="*/ 171940 h 538"/>
                  <a:gd name="T80" fmla="*/ 0 w 595"/>
                  <a:gd name="T81" fmla="*/ 59034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5"/>
                  <a:gd name="T124" fmla="*/ 0 h 538"/>
                  <a:gd name="T125" fmla="*/ 595 w 595"/>
                  <a:gd name="T126" fmla="*/ 538 h 5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5" h="538">
                    <a:moveTo>
                      <a:pt x="0" y="184"/>
                    </a:moveTo>
                    <a:lnTo>
                      <a:pt x="1" y="167"/>
                    </a:lnTo>
                    <a:lnTo>
                      <a:pt x="6" y="149"/>
                    </a:lnTo>
                    <a:lnTo>
                      <a:pt x="13" y="134"/>
                    </a:lnTo>
                    <a:lnTo>
                      <a:pt x="23" y="118"/>
                    </a:lnTo>
                    <a:lnTo>
                      <a:pt x="31" y="106"/>
                    </a:lnTo>
                    <a:lnTo>
                      <a:pt x="41" y="94"/>
                    </a:lnTo>
                    <a:lnTo>
                      <a:pt x="53" y="81"/>
                    </a:lnTo>
                    <a:lnTo>
                      <a:pt x="68" y="68"/>
                    </a:lnTo>
                    <a:lnTo>
                      <a:pt x="88" y="56"/>
                    </a:lnTo>
                    <a:lnTo>
                      <a:pt x="112" y="44"/>
                    </a:lnTo>
                    <a:lnTo>
                      <a:pt x="134" y="33"/>
                    </a:lnTo>
                    <a:lnTo>
                      <a:pt x="162" y="23"/>
                    </a:lnTo>
                    <a:lnTo>
                      <a:pt x="187" y="15"/>
                    </a:lnTo>
                    <a:lnTo>
                      <a:pt x="217" y="9"/>
                    </a:lnTo>
                    <a:lnTo>
                      <a:pt x="244" y="4"/>
                    </a:lnTo>
                    <a:lnTo>
                      <a:pt x="265" y="3"/>
                    </a:lnTo>
                    <a:lnTo>
                      <a:pt x="291" y="0"/>
                    </a:lnTo>
                    <a:lnTo>
                      <a:pt x="317" y="0"/>
                    </a:lnTo>
                    <a:lnTo>
                      <a:pt x="338" y="3"/>
                    </a:lnTo>
                    <a:lnTo>
                      <a:pt x="359" y="5"/>
                    </a:lnTo>
                    <a:lnTo>
                      <a:pt x="383" y="10"/>
                    </a:lnTo>
                    <a:lnTo>
                      <a:pt x="405" y="15"/>
                    </a:lnTo>
                    <a:lnTo>
                      <a:pt x="428" y="22"/>
                    </a:lnTo>
                    <a:lnTo>
                      <a:pt x="448" y="29"/>
                    </a:lnTo>
                    <a:lnTo>
                      <a:pt x="470" y="39"/>
                    </a:lnTo>
                    <a:lnTo>
                      <a:pt x="485" y="46"/>
                    </a:lnTo>
                    <a:lnTo>
                      <a:pt x="499" y="55"/>
                    </a:lnTo>
                    <a:lnTo>
                      <a:pt x="512" y="62"/>
                    </a:lnTo>
                    <a:lnTo>
                      <a:pt x="526" y="71"/>
                    </a:lnTo>
                    <a:lnTo>
                      <a:pt x="539" y="82"/>
                    </a:lnTo>
                    <a:lnTo>
                      <a:pt x="553" y="97"/>
                    </a:lnTo>
                    <a:lnTo>
                      <a:pt x="564" y="110"/>
                    </a:lnTo>
                    <a:lnTo>
                      <a:pt x="572" y="122"/>
                    </a:lnTo>
                    <a:lnTo>
                      <a:pt x="579" y="133"/>
                    </a:lnTo>
                    <a:lnTo>
                      <a:pt x="585" y="145"/>
                    </a:lnTo>
                    <a:lnTo>
                      <a:pt x="590" y="157"/>
                    </a:lnTo>
                    <a:lnTo>
                      <a:pt x="595" y="172"/>
                    </a:lnTo>
                    <a:lnTo>
                      <a:pt x="595" y="538"/>
                    </a:lnTo>
                    <a:lnTo>
                      <a:pt x="1" y="535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03" name="Oval 45"/>
              <p:cNvSpPr>
                <a:spLocks noChangeArrowheads="1"/>
              </p:cNvSpPr>
              <p:nvPr/>
            </p:nvSpPr>
            <p:spPr bwMode="auto">
              <a:xfrm>
                <a:off x="871" y="2372"/>
                <a:ext cx="699" cy="682"/>
              </a:xfrm>
              <a:prstGeom prst="ellipse">
                <a:avLst/>
              </a:prstGeom>
              <a:solidFill>
                <a:srgbClr val="00A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104" name="Oval 46"/>
              <p:cNvSpPr>
                <a:spLocks noChangeArrowheads="1"/>
              </p:cNvSpPr>
              <p:nvPr/>
            </p:nvSpPr>
            <p:spPr bwMode="auto">
              <a:xfrm>
                <a:off x="1266" y="2439"/>
                <a:ext cx="76" cy="74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105" name="Oval 47"/>
              <p:cNvSpPr>
                <a:spLocks noChangeArrowheads="1"/>
              </p:cNvSpPr>
              <p:nvPr/>
            </p:nvSpPr>
            <p:spPr bwMode="auto">
              <a:xfrm>
                <a:off x="1328" y="2486"/>
                <a:ext cx="62" cy="61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106" name="Oval 48"/>
              <p:cNvSpPr>
                <a:spLocks noChangeArrowheads="1"/>
              </p:cNvSpPr>
              <p:nvPr/>
            </p:nvSpPr>
            <p:spPr bwMode="auto">
              <a:xfrm>
                <a:off x="835" y="1510"/>
                <a:ext cx="720" cy="6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  <p:sp>
            <p:nvSpPr>
              <p:cNvPr id="1107" name="Oval 49"/>
              <p:cNvSpPr>
                <a:spLocks noChangeArrowheads="1"/>
              </p:cNvSpPr>
              <p:nvPr/>
            </p:nvSpPr>
            <p:spPr bwMode="auto">
              <a:xfrm>
                <a:off x="861" y="2374"/>
                <a:ext cx="720" cy="6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endParaRPr lang="es-MX" altLang="es-MX" dirty="0"/>
              </a:p>
            </p:txBody>
          </p:sp>
        </p:grpSp>
        <p:sp>
          <p:nvSpPr>
            <p:cNvPr id="1076" name="Text Box 50"/>
            <p:cNvSpPr txBox="1">
              <a:spLocks noChangeArrowheads="1"/>
            </p:cNvSpPr>
            <p:nvPr/>
          </p:nvSpPr>
          <p:spPr bwMode="auto">
            <a:xfrm>
              <a:off x="192" y="2688"/>
              <a:ext cx="2208" cy="373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IV</a:t>
              </a:r>
            </a:p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Análisis de Riesgos</a:t>
              </a:r>
            </a:p>
          </p:txBody>
        </p:sp>
        <p:sp>
          <p:nvSpPr>
            <p:cNvPr id="1077" name="Text Box 51"/>
            <p:cNvSpPr txBox="1">
              <a:spLocks noChangeArrowheads="1"/>
            </p:cNvSpPr>
            <p:nvPr/>
          </p:nvSpPr>
          <p:spPr bwMode="auto">
            <a:xfrm>
              <a:off x="552" y="3098"/>
              <a:ext cx="1848" cy="77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s-MX" altLang="es-MX" dirty="0">
                  <a:solidFill>
                    <a:schemeClr val="tx1"/>
                  </a:solidFill>
                </a:rPr>
                <a:t>Comprender:</a:t>
              </a:r>
            </a:p>
            <a:p>
              <a:pPr eaLnBrk="1" hangingPunct="1"/>
              <a:r>
                <a:rPr lang="es-MX" altLang="es-MX" dirty="0">
                  <a:solidFill>
                    <a:schemeClr val="tx1"/>
                  </a:solidFill>
                </a:rPr>
                <a:t>-Riesgos inherentes</a:t>
              </a:r>
            </a:p>
            <a:p>
              <a:pPr eaLnBrk="1" hangingPunct="1"/>
              <a:r>
                <a:rPr lang="es-MX" altLang="es-MX" dirty="0">
                  <a:solidFill>
                    <a:schemeClr val="tx1"/>
                  </a:solidFill>
                </a:rPr>
                <a:t>-Riesgos Controlados</a:t>
              </a:r>
            </a:p>
            <a:p>
              <a:pPr eaLnBrk="1" hangingPunct="1"/>
              <a:r>
                <a:rPr lang="es-MX" altLang="es-MX" dirty="0">
                  <a:solidFill>
                    <a:schemeClr val="tx1"/>
                  </a:solidFill>
                </a:rPr>
                <a:t>-Controles existentes</a:t>
              </a:r>
            </a:p>
            <a:p>
              <a:pPr eaLnBrk="1" hangingPunct="1"/>
              <a:r>
                <a:rPr lang="es-MX" altLang="es-MX" dirty="0">
                  <a:solidFill>
                    <a:schemeClr val="tx1"/>
                  </a:solidFill>
                </a:rPr>
                <a:t>-Debilidades de control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805484" y="4550569"/>
            <a:ext cx="2275141" cy="1690211"/>
            <a:chOff x="4464" y="2727"/>
            <a:chExt cx="1104" cy="1014"/>
          </a:xfrm>
        </p:grpSpPr>
        <p:sp>
          <p:nvSpPr>
            <p:cNvPr id="1070" name="Rectangle 53"/>
            <p:cNvSpPr>
              <a:spLocks noChangeArrowheads="1"/>
            </p:cNvSpPr>
            <p:nvPr/>
          </p:nvSpPr>
          <p:spPr bwMode="auto">
            <a:xfrm>
              <a:off x="4472" y="3067"/>
              <a:ext cx="337" cy="65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71" name="Text Box 54"/>
            <p:cNvSpPr txBox="1">
              <a:spLocks noChangeArrowheads="1"/>
            </p:cNvSpPr>
            <p:nvPr/>
          </p:nvSpPr>
          <p:spPr bwMode="auto">
            <a:xfrm>
              <a:off x="4464" y="2727"/>
              <a:ext cx="1104" cy="2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V</a:t>
              </a:r>
            </a:p>
            <a:p>
              <a:pPr algn="ctr" eaLnBrk="1" hangingPunct="1"/>
              <a:r>
                <a:rPr lang="es-MX" altLang="es-MX" sz="1300" dirty="0">
                  <a:solidFill>
                    <a:srgbClr val="FFFFFF"/>
                  </a:solidFill>
                </a:rPr>
                <a:t>Planes de Remediación</a:t>
              </a:r>
            </a:p>
          </p:txBody>
        </p:sp>
        <p:sp>
          <p:nvSpPr>
            <p:cNvPr id="1072" name="Text Box 55"/>
            <p:cNvSpPr txBox="1">
              <a:spLocks noChangeArrowheads="1"/>
            </p:cNvSpPr>
            <p:nvPr/>
          </p:nvSpPr>
          <p:spPr bwMode="auto">
            <a:xfrm>
              <a:off x="4832" y="3063"/>
              <a:ext cx="736" cy="6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s-MX" altLang="es-MX" dirty="0">
                  <a:solidFill>
                    <a:schemeClr val="tx1"/>
                  </a:solidFill>
                </a:rPr>
                <a:t>-Técnicas de Resolución de Conflictos</a:t>
              </a:r>
            </a:p>
          </p:txBody>
        </p:sp>
        <p:pic>
          <p:nvPicPr>
            <p:cNvPr id="1073" name="Picture 56" descr="medicin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3096"/>
              <a:ext cx="32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9209" name="AutoShape 57"/>
          <p:cNvSpPr>
            <a:spLocks noChangeArrowheads="1"/>
          </p:cNvSpPr>
          <p:nvPr/>
        </p:nvSpPr>
        <p:spPr bwMode="auto">
          <a:xfrm>
            <a:off x="2884179" y="2240280"/>
            <a:ext cx="728045" cy="400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8746" tIns="49373" rIns="98746" bIns="49373" anchor="ctr"/>
          <a:lstStyle/>
          <a:p>
            <a:endParaRPr lang="es-MX" dirty="0"/>
          </a:p>
        </p:txBody>
      </p:sp>
      <p:sp>
        <p:nvSpPr>
          <p:cNvPr id="689210" name="AutoShape 58"/>
          <p:cNvSpPr>
            <a:spLocks noChangeArrowheads="1"/>
          </p:cNvSpPr>
          <p:nvPr/>
        </p:nvSpPr>
        <p:spPr bwMode="auto">
          <a:xfrm rot="7378459">
            <a:off x="2731637" y="3572961"/>
            <a:ext cx="1040130" cy="45502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8746" tIns="49373" rIns="98746" bIns="49373" anchor="ctr"/>
          <a:lstStyle/>
          <a:p>
            <a:endParaRPr lang="es-MX" dirty="0"/>
          </a:p>
        </p:txBody>
      </p:sp>
      <p:sp>
        <p:nvSpPr>
          <p:cNvPr id="689211" name="AutoShape 59"/>
          <p:cNvSpPr>
            <a:spLocks noChangeArrowheads="1"/>
          </p:cNvSpPr>
          <p:nvPr/>
        </p:nvSpPr>
        <p:spPr bwMode="auto">
          <a:xfrm>
            <a:off x="2968184" y="4640580"/>
            <a:ext cx="728045" cy="400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8746" tIns="49373" rIns="98746" bIns="49373" anchor="ctr"/>
          <a:lstStyle/>
          <a:p>
            <a:endParaRPr lang="es-MX" dirty="0"/>
          </a:p>
        </p:txBody>
      </p:sp>
      <p:sp>
        <p:nvSpPr>
          <p:cNvPr id="689212" name="AutoShape 60"/>
          <p:cNvSpPr>
            <a:spLocks noChangeArrowheads="1"/>
          </p:cNvSpPr>
          <p:nvPr/>
        </p:nvSpPr>
        <p:spPr bwMode="auto">
          <a:xfrm>
            <a:off x="7252450" y="5280660"/>
            <a:ext cx="728045" cy="400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8746" tIns="49373" rIns="98746" bIns="49373" anchor="ctr"/>
          <a:lstStyle/>
          <a:p>
            <a:endParaRPr lang="es-MX" dirty="0"/>
          </a:p>
        </p:txBody>
      </p:sp>
      <p:sp>
        <p:nvSpPr>
          <p:cNvPr id="689213" name="AutoShape 61"/>
          <p:cNvSpPr>
            <a:spLocks noChangeArrowheads="1"/>
          </p:cNvSpPr>
          <p:nvPr/>
        </p:nvSpPr>
        <p:spPr bwMode="auto">
          <a:xfrm rot="-5400000">
            <a:off x="8664982" y="3379937"/>
            <a:ext cx="1760220" cy="4410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228 h 21600"/>
              <a:gd name="T14" fmla="*/ 19985 w 21600"/>
              <a:gd name="T15" fmla="*/ 163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70" y="0"/>
                </a:moveTo>
                <a:lnTo>
                  <a:pt x="18470" y="5228"/>
                </a:lnTo>
                <a:lnTo>
                  <a:pt x="3375" y="5228"/>
                </a:lnTo>
                <a:lnTo>
                  <a:pt x="3375" y="16372"/>
                </a:lnTo>
                <a:lnTo>
                  <a:pt x="18470" y="16372"/>
                </a:lnTo>
                <a:lnTo>
                  <a:pt x="1847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28"/>
                </a:moveTo>
                <a:lnTo>
                  <a:pt x="1350" y="16372"/>
                </a:lnTo>
                <a:lnTo>
                  <a:pt x="2700" y="16372"/>
                </a:lnTo>
                <a:lnTo>
                  <a:pt x="2700" y="5228"/>
                </a:lnTo>
                <a:close/>
              </a:path>
              <a:path w="21600" h="21600">
                <a:moveTo>
                  <a:pt x="0" y="5228"/>
                </a:moveTo>
                <a:lnTo>
                  <a:pt x="0" y="16372"/>
                </a:lnTo>
                <a:lnTo>
                  <a:pt x="675" y="16372"/>
                </a:lnTo>
                <a:lnTo>
                  <a:pt x="675" y="5228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lIns="98746" tIns="49373" rIns="98746" bIns="49373" anchor="ctr"/>
          <a:lstStyle/>
          <a:p>
            <a:endParaRPr lang="es-MX" dirty="0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9086564" y="1360170"/>
            <a:ext cx="910056" cy="1200150"/>
            <a:chOff x="4258" y="528"/>
            <a:chExt cx="1814" cy="2755"/>
          </a:xfrm>
        </p:grpSpPr>
        <p:sp>
          <p:nvSpPr>
            <p:cNvPr id="1040" name="Arc 64"/>
            <p:cNvSpPr>
              <a:spLocks/>
            </p:cNvSpPr>
            <p:nvPr/>
          </p:nvSpPr>
          <p:spPr bwMode="auto">
            <a:xfrm>
              <a:off x="4341" y="683"/>
              <a:ext cx="242" cy="676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1" name="Freeform 65"/>
            <p:cNvSpPr>
              <a:spLocks/>
            </p:cNvSpPr>
            <p:nvPr/>
          </p:nvSpPr>
          <p:spPr bwMode="auto">
            <a:xfrm>
              <a:off x="4258" y="650"/>
              <a:ext cx="339" cy="749"/>
            </a:xfrm>
            <a:custGeom>
              <a:avLst/>
              <a:gdLst>
                <a:gd name="T0" fmla="*/ 133996 w 243"/>
                <a:gd name="T1" fmla="*/ 0 h 556"/>
                <a:gd name="T2" fmla="*/ 0 w 243"/>
                <a:gd name="T3" fmla="*/ 0 h 556"/>
                <a:gd name="T4" fmla="*/ 15492 w 243"/>
                <a:gd name="T5" fmla="*/ 1929 h 556"/>
                <a:gd name="T6" fmla="*/ 23471 w 243"/>
                <a:gd name="T7" fmla="*/ 4126 h 556"/>
                <a:gd name="T8" fmla="*/ 30150 w 243"/>
                <a:gd name="T9" fmla="*/ 6353 h 556"/>
                <a:gd name="T10" fmla="*/ 38525 w 243"/>
                <a:gd name="T11" fmla="*/ 9123 h 556"/>
                <a:gd name="T12" fmla="*/ 45247 w 243"/>
                <a:gd name="T13" fmla="*/ 12290 h 556"/>
                <a:gd name="T14" fmla="*/ 50657 w 243"/>
                <a:gd name="T15" fmla="*/ 15144 h 556"/>
                <a:gd name="T16" fmla="*/ 56693 w 243"/>
                <a:gd name="T17" fmla="*/ 18862 h 556"/>
                <a:gd name="T18" fmla="*/ 59731 w 243"/>
                <a:gd name="T19" fmla="*/ 21713 h 556"/>
                <a:gd name="T20" fmla="*/ 63725 w 243"/>
                <a:gd name="T21" fmla="*/ 25898 h 556"/>
                <a:gd name="T22" fmla="*/ 67701 w 243"/>
                <a:gd name="T23" fmla="*/ 30112 h 556"/>
                <a:gd name="T24" fmla="*/ 71974 w 243"/>
                <a:gd name="T25" fmla="*/ 34888 h 556"/>
                <a:gd name="T26" fmla="*/ 74417 w 243"/>
                <a:gd name="T27" fmla="*/ 39190 h 556"/>
                <a:gd name="T28" fmla="*/ 77699 w 243"/>
                <a:gd name="T29" fmla="*/ 43004 h 556"/>
                <a:gd name="T30" fmla="*/ 100158 w 243"/>
                <a:gd name="T31" fmla="*/ 95807 h 556"/>
                <a:gd name="T32" fmla="*/ 108395 w 243"/>
                <a:gd name="T33" fmla="*/ 117643 h 556"/>
                <a:gd name="T34" fmla="*/ 113487 w 243"/>
                <a:gd name="T35" fmla="*/ 131988 h 556"/>
                <a:gd name="T36" fmla="*/ 120373 w 243"/>
                <a:gd name="T37" fmla="*/ 146634 h 556"/>
                <a:gd name="T38" fmla="*/ 130110 w 243"/>
                <a:gd name="T39" fmla="*/ 159890 h 556"/>
                <a:gd name="T40" fmla="*/ 135892 w 243"/>
                <a:gd name="T41" fmla="*/ 159890 h 556"/>
                <a:gd name="T42" fmla="*/ 133996 w 243"/>
                <a:gd name="T43" fmla="*/ 0 h 5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3"/>
                <a:gd name="T67" fmla="*/ 0 h 556"/>
                <a:gd name="T68" fmla="*/ 243 w 243"/>
                <a:gd name="T69" fmla="*/ 556 h 5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3" h="556">
                  <a:moveTo>
                    <a:pt x="24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42" y="14"/>
                  </a:lnTo>
                  <a:lnTo>
                    <a:pt x="54" y="22"/>
                  </a:lnTo>
                  <a:lnTo>
                    <a:pt x="69" y="31"/>
                  </a:lnTo>
                  <a:lnTo>
                    <a:pt x="81" y="42"/>
                  </a:lnTo>
                  <a:lnTo>
                    <a:pt x="90" y="53"/>
                  </a:lnTo>
                  <a:lnTo>
                    <a:pt x="101" y="65"/>
                  </a:lnTo>
                  <a:lnTo>
                    <a:pt x="107" y="76"/>
                  </a:lnTo>
                  <a:lnTo>
                    <a:pt x="114" y="90"/>
                  </a:lnTo>
                  <a:lnTo>
                    <a:pt x="121" y="105"/>
                  </a:lnTo>
                  <a:lnTo>
                    <a:pt x="129" y="121"/>
                  </a:lnTo>
                  <a:lnTo>
                    <a:pt x="133" y="136"/>
                  </a:lnTo>
                  <a:lnTo>
                    <a:pt x="139" y="150"/>
                  </a:lnTo>
                  <a:lnTo>
                    <a:pt x="179" y="333"/>
                  </a:lnTo>
                  <a:lnTo>
                    <a:pt x="194" y="409"/>
                  </a:lnTo>
                  <a:lnTo>
                    <a:pt x="203" y="459"/>
                  </a:lnTo>
                  <a:lnTo>
                    <a:pt x="215" y="510"/>
                  </a:lnTo>
                  <a:lnTo>
                    <a:pt x="233" y="556"/>
                  </a:lnTo>
                  <a:lnTo>
                    <a:pt x="243" y="556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2" name="Arc 66"/>
            <p:cNvSpPr>
              <a:spLocks/>
            </p:cNvSpPr>
            <p:nvPr/>
          </p:nvSpPr>
          <p:spPr bwMode="auto">
            <a:xfrm>
              <a:off x="5754" y="690"/>
              <a:ext cx="249" cy="67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3" name="Freeform 67"/>
            <p:cNvSpPr>
              <a:spLocks/>
            </p:cNvSpPr>
            <p:nvPr/>
          </p:nvSpPr>
          <p:spPr bwMode="auto">
            <a:xfrm>
              <a:off x="5740" y="656"/>
              <a:ext cx="332" cy="750"/>
            </a:xfrm>
            <a:custGeom>
              <a:avLst/>
              <a:gdLst>
                <a:gd name="T0" fmla="*/ 1120 w 243"/>
                <a:gd name="T1" fmla="*/ 0 h 556"/>
                <a:gd name="T2" fmla="*/ 91387 w 243"/>
                <a:gd name="T3" fmla="*/ 0 h 556"/>
                <a:gd name="T4" fmla="*/ 81259 w 243"/>
                <a:gd name="T5" fmla="*/ 1951 h 556"/>
                <a:gd name="T6" fmla="*/ 75740 w 243"/>
                <a:gd name="T7" fmla="*/ 4167 h 556"/>
                <a:gd name="T8" fmla="*/ 70914 w 243"/>
                <a:gd name="T9" fmla="*/ 6132 h 556"/>
                <a:gd name="T10" fmla="*/ 65941 w 243"/>
                <a:gd name="T11" fmla="*/ 9251 h 556"/>
                <a:gd name="T12" fmla="*/ 61521 w 243"/>
                <a:gd name="T13" fmla="*/ 12479 h 556"/>
                <a:gd name="T14" fmla="*/ 57622 w 243"/>
                <a:gd name="T15" fmla="*/ 15513 h 556"/>
                <a:gd name="T16" fmla="*/ 53381 w 243"/>
                <a:gd name="T17" fmla="*/ 19331 h 556"/>
                <a:gd name="T18" fmla="*/ 51161 w 243"/>
                <a:gd name="T19" fmla="*/ 21991 h 556"/>
                <a:gd name="T20" fmla="*/ 48289 w 243"/>
                <a:gd name="T21" fmla="*/ 26521 h 556"/>
                <a:gd name="T22" fmla="*/ 45972 w 243"/>
                <a:gd name="T23" fmla="*/ 30629 h 556"/>
                <a:gd name="T24" fmla="*/ 43353 w 243"/>
                <a:gd name="T25" fmla="*/ 35775 h 556"/>
                <a:gd name="T26" fmla="*/ 41343 w 243"/>
                <a:gd name="T27" fmla="*/ 39871 h 556"/>
                <a:gd name="T28" fmla="*/ 39071 w 243"/>
                <a:gd name="T29" fmla="*/ 44085 h 556"/>
                <a:gd name="T30" fmla="*/ 24123 w 243"/>
                <a:gd name="T31" fmla="*/ 98214 h 556"/>
                <a:gd name="T32" fmla="*/ 18796 w 243"/>
                <a:gd name="T33" fmla="*/ 120228 h 556"/>
                <a:gd name="T34" fmla="*/ 15025 w 243"/>
                <a:gd name="T35" fmla="*/ 135316 h 556"/>
                <a:gd name="T36" fmla="*/ 10538 w 243"/>
                <a:gd name="T37" fmla="*/ 150132 h 556"/>
                <a:gd name="T38" fmla="*/ 3901 w 243"/>
                <a:gd name="T39" fmla="*/ 163961 h 556"/>
                <a:gd name="T40" fmla="*/ 0 w 243"/>
                <a:gd name="T41" fmla="*/ 163961 h 556"/>
                <a:gd name="T42" fmla="*/ 1120 w 243"/>
                <a:gd name="T43" fmla="*/ 0 h 5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3"/>
                <a:gd name="T67" fmla="*/ 0 h 556"/>
                <a:gd name="T68" fmla="*/ 243 w 243"/>
                <a:gd name="T69" fmla="*/ 556 h 5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3" h="556">
                  <a:moveTo>
                    <a:pt x="3" y="0"/>
                  </a:moveTo>
                  <a:lnTo>
                    <a:pt x="243" y="0"/>
                  </a:lnTo>
                  <a:lnTo>
                    <a:pt x="216" y="7"/>
                  </a:lnTo>
                  <a:lnTo>
                    <a:pt x="201" y="14"/>
                  </a:lnTo>
                  <a:lnTo>
                    <a:pt x="189" y="21"/>
                  </a:lnTo>
                  <a:lnTo>
                    <a:pt x="175" y="31"/>
                  </a:lnTo>
                  <a:lnTo>
                    <a:pt x="163" y="42"/>
                  </a:lnTo>
                  <a:lnTo>
                    <a:pt x="153" y="53"/>
                  </a:lnTo>
                  <a:lnTo>
                    <a:pt x="142" y="65"/>
                  </a:lnTo>
                  <a:lnTo>
                    <a:pt x="136" y="75"/>
                  </a:lnTo>
                  <a:lnTo>
                    <a:pt x="129" y="90"/>
                  </a:lnTo>
                  <a:lnTo>
                    <a:pt x="122" y="104"/>
                  </a:lnTo>
                  <a:lnTo>
                    <a:pt x="115" y="121"/>
                  </a:lnTo>
                  <a:lnTo>
                    <a:pt x="110" y="135"/>
                  </a:lnTo>
                  <a:lnTo>
                    <a:pt x="104" y="150"/>
                  </a:lnTo>
                  <a:lnTo>
                    <a:pt x="64" y="333"/>
                  </a:lnTo>
                  <a:lnTo>
                    <a:pt x="50" y="408"/>
                  </a:lnTo>
                  <a:lnTo>
                    <a:pt x="40" y="459"/>
                  </a:lnTo>
                  <a:lnTo>
                    <a:pt x="28" y="509"/>
                  </a:lnTo>
                  <a:lnTo>
                    <a:pt x="10" y="556"/>
                  </a:lnTo>
                  <a:lnTo>
                    <a:pt x="0" y="55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4" name="Arc 68"/>
            <p:cNvSpPr>
              <a:spLocks/>
            </p:cNvSpPr>
            <p:nvPr/>
          </p:nvSpPr>
          <p:spPr bwMode="auto">
            <a:xfrm>
              <a:off x="4341" y="2446"/>
              <a:ext cx="242" cy="67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33CC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5" name="Freeform 69"/>
            <p:cNvSpPr>
              <a:spLocks/>
            </p:cNvSpPr>
            <p:nvPr/>
          </p:nvSpPr>
          <p:spPr bwMode="auto">
            <a:xfrm>
              <a:off x="4258" y="2412"/>
              <a:ext cx="339" cy="749"/>
            </a:xfrm>
            <a:custGeom>
              <a:avLst/>
              <a:gdLst>
                <a:gd name="T0" fmla="*/ 133996 w 243"/>
                <a:gd name="T1" fmla="*/ 0 h 555"/>
                <a:gd name="T2" fmla="*/ 0 w 243"/>
                <a:gd name="T3" fmla="*/ 0 h 555"/>
                <a:gd name="T4" fmla="*/ 15492 w 243"/>
                <a:gd name="T5" fmla="*/ 1985 h 555"/>
                <a:gd name="T6" fmla="*/ 23471 w 243"/>
                <a:gd name="T7" fmla="*/ 4387 h 555"/>
                <a:gd name="T8" fmla="*/ 30150 w 243"/>
                <a:gd name="T9" fmla="*/ 6584 h 555"/>
                <a:gd name="T10" fmla="*/ 38525 w 243"/>
                <a:gd name="T11" fmla="*/ 9294 h 555"/>
                <a:gd name="T12" fmla="*/ 45247 w 243"/>
                <a:gd name="T13" fmla="*/ 12543 h 555"/>
                <a:gd name="T14" fmla="*/ 50657 w 243"/>
                <a:gd name="T15" fmla="*/ 15922 h 555"/>
                <a:gd name="T16" fmla="*/ 56693 w 243"/>
                <a:gd name="T17" fmla="*/ 19016 h 555"/>
                <a:gd name="T18" fmla="*/ 59731 w 243"/>
                <a:gd name="T19" fmla="*/ 22255 h 555"/>
                <a:gd name="T20" fmla="*/ 63725 w 243"/>
                <a:gd name="T21" fmla="*/ 26501 h 555"/>
                <a:gd name="T22" fmla="*/ 67701 w 243"/>
                <a:gd name="T23" fmla="*/ 30829 h 555"/>
                <a:gd name="T24" fmla="*/ 71974 w 243"/>
                <a:gd name="T25" fmla="*/ 35764 h 555"/>
                <a:gd name="T26" fmla="*/ 74417 w 243"/>
                <a:gd name="T27" fmla="*/ 40187 h 555"/>
                <a:gd name="T28" fmla="*/ 77699 w 243"/>
                <a:gd name="T29" fmla="*/ 44354 h 555"/>
                <a:gd name="T30" fmla="*/ 100158 w 243"/>
                <a:gd name="T31" fmla="*/ 99061 h 555"/>
                <a:gd name="T32" fmla="*/ 108395 w 243"/>
                <a:gd name="T33" fmla="*/ 121655 h 555"/>
                <a:gd name="T34" fmla="*/ 113487 w 243"/>
                <a:gd name="T35" fmla="*/ 136352 h 555"/>
                <a:gd name="T36" fmla="*/ 120373 w 243"/>
                <a:gd name="T37" fmla="*/ 151405 h 555"/>
                <a:gd name="T38" fmla="*/ 130110 w 243"/>
                <a:gd name="T39" fmla="*/ 165175 h 555"/>
                <a:gd name="T40" fmla="*/ 135892 w 243"/>
                <a:gd name="T41" fmla="*/ 165175 h 555"/>
                <a:gd name="T42" fmla="*/ 133996 w 243"/>
                <a:gd name="T43" fmla="*/ 0 h 5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3"/>
                <a:gd name="T67" fmla="*/ 0 h 555"/>
                <a:gd name="T68" fmla="*/ 243 w 243"/>
                <a:gd name="T69" fmla="*/ 555 h 5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3" h="555">
                  <a:moveTo>
                    <a:pt x="24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42" y="15"/>
                  </a:lnTo>
                  <a:lnTo>
                    <a:pt x="54" y="22"/>
                  </a:lnTo>
                  <a:lnTo>
                    <a:pt x="69" y="31"/>
                  </a:lnTo>
                  <a:lnTo>
                    <a:pt x="81" y="42"/>
                  </a:lnTo>
                  <a:lnTo>
                    <a:pt x="90" y="53"/>
                  </a:lnTo>
                  <a:lnTo>
                    <a:pt x="101" y="64"/>
                  </a:lnTo>
                  <a:lnTo>
                    <a:pt x="107" y="75"/>
                  </a:lnTo>
                  <a:lnTo>
                    <a:pt x="114" y="89"/>
                  </a:lnTo>
                  <a:lnTo>
                    <a:pt x="121" y="104"/>
                  </a:lnTo>
                  <a:lnTo>
                    <a:pt x="129" y="120"/>
                  </a:lnTo>
                  <a:lnTo>
                    <a:pt x="133" y="135"/>
                  </a:lnTo>
                  <a:lnTo>
                    <a:pt x="139" y="149"/>
                  </a:lnTo>
                  <a:lnTo>
                    <a:pt x="179" y="333"/>
                  </a:lnTo>
                  <a:lnTo>
                    <a:pt x="194" y="409"/>
                  </a:lnTo>
                  <a:lnTo>
                    <a:pt x="203" y="458"/>
                  </a:lnTo>
                  <a:lnTo>
                    <a:pt x="215" y="509"/>
                  </a:lnTo>
                  <a:lnTo>
                    <a:pt x="233" y="555"/>
                  </a:lnTo>
                  <a:lnTo>
                    <a:pt x="243" y="55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6" name="Arc 70"/>
            <p:cNvSpPr>
              <a:spLocks/>
            </p:cNvSpPr>
            <p:nvPr/>
          </p:nvSpPr>
          <p:spPr bwMode="auto">
            <a:xfrm>
              <a:off x="5754" y="2452"/>
              <a:ext cx="249" cy="669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3CC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7" name="Freeform 71"/>
            <p:cNvSpPr>
              <a:spLocks/>
            </p:cNvSpPr>
            <p:nvPr/>
          </p:nvSpPr>
          <p:spPr bwMode="auto">
            <a:xfrm>
              <a:off x="5740" y="2419"/>
              <a:ext cx="332" cy="749"/>
            </a:xfrm>
            <a:custGeom>
              <a:avLst/>
              <a:gdLst>
                <a:gd name="T0" fmla="*/ 1120 w 243"/>
                <a:gd name="T1" fmla="*/ 0 h 555"/>
                <a:gd name="T2" fmla="*/ 91387 w 243"/>
                <a:gd name="T3" fmla="*/ 0 h 555"/>
                <a:gd name="T4" fmla="*/ 81259 w 243"/>
                <a:gd name="T5" fmla="*/ 1985 h 555"/>
                <a:gd name="T6" fmla="*/ 75740 w 243"/>
                <a:gd name="T7" fmla="*/ 4196 h 555"/>
                <a:gd name="T8" fmla="*/ 70914 w 243"/>
                <a:gd name="T9" fmla="*/ 6200 h 555"/>
                <a:gd name="T10" fmla="*/ 65941 w 243"/>
                <a:gd name="T11" fmla="*/ 9294 h 555"/>
                <a:gd name="T12" fmla="*/ 61521 w 243"/>
                <a:gd name="T13" fmla="*/ 12543 h 555"/>
                <a:gd name="T14" fmla="*/ 57622 w 243"/>
                <a:gd name="T15" fmla="*/ 15922 h 555"/>
                <a:gd name="T16" fmla="*/ 53381 w 243"/>
                <a:gd name="T17" fmla="*/ 19016 h 555"/>
                <a:gd name="T18" fmla="*/ 51161 w 243"/>
                <a:gd name="T19" fmla="*/ 22065 h 555"/>
                <a:gd name="T20" fmla="*/ 48289 w 243"/>
                <a:gd name="T21" fmla="*/ 26501 h 555"/>
                <a:gd name="T22" fmla="*/ 45972 w 243"/>
                <a:gd name="T23" fmla="*/ 30785 h 555"/>
                <a:gd name="T24" fmla="*/ 43353 w 243"/>
                <a:gd name="T25" fmla="*/ 35764 h 555"/>
                <a:gd name="T26" fmla="*/ 41343 w 243"/>
                <a:gd name="T27" fmla="*/ 39773 h 555"/>
                <a:gd name="T28" fmla="*/ 39071 w 243"/>
                <a:gd name="T29" fmla="*/ 44354 h 555"/>
                <a:gd name="T30" fmla="*/ 24123 w 243"/>
                <a:gd name="T31" fmla="*/ 99061 h 555"/>
                <a:gd name="T32" fmla="*/ 18796 w 243"/>
                <a:gd name="T33" fmla="*/ 121549 h 555"/>
                <a:gd name="T34" fmla="*/ 15025 w 243"/>
                <a:gd name="T35" fmla="*/ 136352 h 555"/>
                <a:gd name="T36" fmla="*/ 10538 w 243"/>
                <a:gd name="T37" fmla="*/ 151351 h 555"/>
                <a:gd name="T38" fmla="*/ 3901 w 243"/>
                <a:gd name="T39" fmla="*/ 165175 h 555"/>
                <a:gd name="T40" fmla="*/ 0 w 243"/>
                <a:gd name="T41" fmla="*/ 165175 h 555"/>
                <a:gd name="T42" fmla="*/ 1120 w 243"/>
                <a:gd name="T43" fmla="*/ 0 h 5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3"/>
                <a:gd name="T67" fmla="*/ 0 h 555"/>
                <a:gd name="T68" fmla="*/ 243 w 243"/>
                <a:gd name="T69" fmla="*/ 555 h 5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3" h="555">
                  <a:moveTo>
                    <a:pt x="3" y="0"/>
                  </a:moveTo>
                  <a:lnTo>
                    <a:pt x="243" y="0"/>
                  </a:lnTo>
                  <a:lnTo>
                    <a:pt x="216" y="7"/>
                  </a:lnTo>
                  <a:lnTo>
                    <a:pt x="201" y="14"/>
                  </a:lnTo>
                  <a:lnTo>
                    <a:pt x="189" y="21"/>
                  </a:lnTo>
                  <a:lnTo>
                    <a:pt x="175" y="31"/>
                  </a:lnTo>
                  <a:lnTo>
                    <a:pt x="163" y="42"/>
                  </a:lnTo>
                  <a:lnTo>
                    <a:pt x="153" y="53"/>
                  </a:lnTo>
                  <a:lnTo>
                    <a:pt x="142" y="64"/>
                  </a:lnTo>
                  <a:lnTo>
                    <a:pt x="136" y="74"/>
                  </a:lnTo>
                  <a:lnTo>
                    <a:pt x="129" y="89"/>
                  </a:lnTo>
                  <a:lnTo>
                    <a:pt x="122" y="103"/>
                  </a:lnTo>
                  <a:lnTo>
                    <a:pt x="115" y="120"/>
                  </a:lnTo>
                  <a:lnTo>
                    <a:pt x="110" y="134"/>
                  </a:lnTo>
                  <a:lnTo>
                    <a:pt x="104" y="149"/>
                  </a:lnTo>
                  <a:lnTo>
                    <a:pt x="64" y="333"/>
                  </a:lnTo>
                  <a:lnTo>
                    <a:pt x="50" y="408"/>
                  </a:lnTo>
                  <a:lnTo>
                    <a:pt x="40" y="458"/>
                  </a:lnTo>
                  <a:lnTo>
                    <a:pt x="28" y="508"/>
                  </a:lnTo>
                  <a:lnTo>
                    <a:pt x="10" y="555"/>
                  </a:lnTo>
                  <a:lnTo>
                    <a:pt x="0" y="55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8" name="Arc 72"/>
            <p:cNvSpPr>
              <a:spLocks/>
            </p:cNvSpPr>
            <p:nvPr/>
          </p:nvSpPr>
          <p:spPr bwMode="auto">
            <a:xfrm>
              <a:off x="4294" y="1561"/>
              <a:ext cx="242" cy="67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9" name="Freeform 73"/>
            <p:cNvSpPr>
              <a:spLocks/>
            </p:cNvSpPr>
            <p:nvPr/>
          </p:nvSpPr>
          <p:spPr bwMode="auto">
            <a:xfrm>
              <a:off x="4258" y="1527"/>
              <a:ext cx="339" cy="757"/>
            </a:xfrm>
            <a:custGeom>
              <a:avLst/>
              <a:gdLst>
                <a:gd name="T0" fmla="*/ 133996 w 243"/>
                <a:gd name="T1" fmla="*/ 0 h 557"/>
                <a:gd name="T2" fmla="*/ 0 w 243"/>
                <a:gd name="T3" fmla="*/ 0 h 557"/>
                <a:gd name="T4" fmla="*/ 15492 w 243"/>
                <a:gd name="T5" fmla="*/ 2582 h 557"/>
                <a:gd name="T6" fmla="*/ 23471 w 243"/>
                <a:gd name="T7" fmla="*/ 4969 h 557"/>
                <a:gd name="T8" fmla="*/ 30150 w 243"/>
                <a:gd name="T9" fmla="*/ 7543 h 557"/>
                <a:gd name="T10" fmla="*/ 38525 w 243"/>
                <a:gd name="T11" fmla="*/ 10493 h 557"/>
                <a:gd name="T12" fmla="*/ 45247 w 243"/>
                <a:gd name="T13" fmla="*/ 14261 h 557"/>
                <a:gd name="T14" fmla="*/ 50657 w 243"/>
                <a:gd name="T15" fmla="*/ 18025 h 557"/>
                <a:gd name="T16" fmla="*/ 56693 w 243"/>
                <a:gd name="T17" fmla="*/ 22111 h 557"/>
                <a:gd name="T18" fmla="*/ 59731 w 243"/>
                <a:gd name="T19" fmla="*/ 25734 h 557"/>
                <a:gd name="T20" fmla="*/ 63725 w 243"/>
                <a:gd name="T21" fmla="*/ 30606 h 557"/>
                <a:gd name="T22" fmla="*/ 67701 w 243"/>
                <a:gd name="T23" fmla="*/ 35799 h 557"/>
                <a:gd name="T24" fmla="*/ 71974 w 243"/>
                <a:gd name="T25" fmla="*/ 41596 h 557"/>
                <a:gd name="T26" fmla="*/ 74417 w 243"/>
                <a:gd name="T27" fmla="*/ 46136 h 557"/>
                <a:gd name="T28" fmla="*/ 77699 w 243"/>
                <a:gd name="T29" fmla="*/ 50890 h 557"/>
                <a:gd name="T30" fmla="*/ 100158 w 243"/>
                <a:gd name="T31" fmla="*/ 113453 h 557"/>
                <a:gd name="T32" fmla="*/ 108395 w 243"/>
                <a:gd name="T33" fmla="*/ 139130 h 557"/>
                <a:gd name="T34" fmla="*/ 113487 w 243"/>
                <a:gd name="T35" fmla="*/ 156051 h 557"/>
                <a:gd name="T36" fmla="*/ 120373 w 243"/>
                <a:gd name="T37" fmla="*/ 173430 h 557"/>
                <a:gd name="T38" fmla="*/ 130110 w 243"/>
                <a:gd name="T39" fmla="*/ 189360 h 557"/>
                <a:gd name="T40" fmla="*/ 135892 w 243"/>
                <a:gd name="T41" fmla="*/ 189360 h 557"/>
                <a:gd name="T42" fmla="*/ 133996 w 243"/>
                <a:gd name="T43" fmla="*/ 0 h 5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3"/>
                <a:gd name="T67" fmla="*/ 0 h 557"/>
                <a:gd name="T68" fmla="*/ 243 w 243"/>
                <a:gd name="T69" fmla="*/ 557 h 5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3" h="557">
                  <a:moveTo>
                    <a:pt x="24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42" y="15"/>
                  </a:lnTo>
                  <a:lnTo>
                    <a:pt x="54" y="22"/>
                  </a:lnTo>
                  <a:lnTo>
                    <a:pt x="69" y="31"/>
                  </a:lnTo>
                  <a:lnTo>
                    <a:pt x="81" y="42"/>
                  </a:lnTo>
                  <a:lnTo>
                    <a:pt x="90" y="53"/>
                  </a:lnTo>
                  <a:lnTo>
                    <a:pt x="101" y="65"/>
                  </a:lnTo>
                  <a:lnTo>
                    <a:pt x="107" y="76"/>
                  </a:lnTo>
                  <a:lnTo>
                    <a:pt x="114" y="90"/>
                  </a:lnTo>
                  <a:lnTo>
                    <a:pt x="121" y="105"/>
                  </a:lnTo>
                  <a:lnTo>
                    <a:pt x="129" y="122"/>
                  </a:lnTo>
                  <a:lnTo>
                    <a:pt x="133" y="136"/>
                  </a:lnTo>
                  <a:lnTo>
                    <a:pt x="139" y="150"/>
                  </a:lnTo>
                  <a:lnTo>
                    <a:pt x="179" y="333"/>
                  </a:lnTo>
                  <a:lnTo>
                    <a:pt x="194" y="409"/>
                  </a:lnTo>
                  <a:lnTo>
                    <a:pt x="203" y="459"/>
                  </a:lnTo>
                  <a:lnTo>
                    <a:pt x="215" y="510"/>
                  </a:lnTo>
                  <a:lnTo>
                    <a:pt x="233" y="557"/>
                  </a:lnTo>
                  <a:lnTo>
                    <a:pt x="243" y="557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0" name="Arc 74"/>
            <p:cNvSpPr>
              <a:spLocks/>
            </p:cNvSpPr>
            <p:nvPr/>
          </p:nvSpPr>
          <p:spPr bwMode="auto">
            <a:xfrm>
              <a:off x="5754" y="1568"/>
              <a:ext cx="249" cy="67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1" name="Freeform 75"/>
            <p:cNvSpPr>
              <a:spLocks/>
            </p:cNvSpPr>
            <p:nvPr/>
          </p:nvSpPr>
          <p:spPr bwMode="auto">
            <a:xfrm>
              <a:off x="5740" y="1534"/>
              <a:ext cx="332" cy="750"/>
            </a:xfrm>
            <a:custGeom>
              <a:avLst/>
              <a:gdLst>
                <a:gd name="T0" fmla="*/ 1120 w 243"/>
                <a:gd name="T1" fmla="*/ 0 h 556"/>
                <a:gd name="T2" fmla="*/ 91387 w 243"/>
                <a:gd name="T3" fmla="*/ 0 h 556"/>
                <a:gd name="T4" fmla="*/ 81259 w 243"/>
                <a:gd name="T5" fmla="*/ 1951 h 556"/>
                <a:gd name="T6" fmla="*/ 75740 w 243"/>
                <a:gd name="T7" fmla="*/ 4167 h 556"/>
                <a:gd name="T8" fmla="*/ 70914 w 243"/>
                <a:gd name="T9" fmla="*/ 6132 h 556"/>
                <a:gd name="T10" fmla="*/ 65941 w 243"/>
                <a:gd name="T11" fmla="*/ 9251 h 556"/>
                <a:gd name="T12" fmla="*/ 61521 w 243"/>
                <a:gd name="T13" fmla="*/ 12479 h 556"/>
                <a:gd name="T14" fmla="*/ 57622 w 243"/>
                <a:gd name="T15" fmla="*/ 15513 h 556"/>
                <a:gd name="T16" fmla="*/ 53381 w 243"/>
                <a:gd name="T17" fmla="*/ 19331 h 556"/>
                <a:gd name="T18" fmla="*/ 51161 w 243"/>
                <a:gd name="T19" fmla="*/ 22681 h 556"/>
                <a:gd name="T20" fmla="*/ 48289 w 243"/>
                <a:gd name="T21" fmla="*/ 26521 h 556"/>
                <a:gd name="T22" fmla="*/ 45972 w 243"/>
                <a:gd name="T23" fmla="*/ 30629 h 556"/>
                <a:gd name="T24" fmla="*/ 43353 w 243"/>
                <a:gd name="T25" fmla="*/ 35775 h 556"/>
                <a:gd name="T26" fmla="*/ 41343 w 243"/>
                <a:gd name="T27" fmla="*/ 40014 h 556"/>
                <a:gd name="T28" fmla="*/ 39071 w 243"/>
                <a:gd name="T29" fmla="*/ 44085 h 556"/>
                <a:gd name="T30" fmla="*/ 24123 w 243"/>
                <a:gd name="T31" fmla="*/ 98214 h 556"/>
                <a:gd name="T32" fmla="*/ 18796 w 243"/>
                <a:gd name="T33" fmla="*/ 120228 h 556"/>
                <a:gd name="T34" fmla="*/ 15025 w 243"/>
                <a:gd name="T35" fmla="*/ 135316 h 556"/>
                <a:gd name="T36" fmla="*/ 10538 w 243"/>
                <a:gd name="T37" fmla="*/ 150132 h 556"/>
                <a:gd name="T38" fmla="*/ 3901 w 243"/>
                <a:gd name="T39" fmla="*/ 163961 h 556"/>
                <a:gd name="T40" fmla="*/ 0 w 243"/>
                <a:gd name="T41" fmla="*/ 163961 h 556"/>
                <a:gd name="T42" fmla="*/ 1120 w 243"/>
                <a:gd name="T43" fmla="*/ 0 h 5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3"/>
                <a:gd name="T67" fmla="*/ 0 h 556"/>
                <a:gd name="T68" fmla="*/ 243 w 243"/>
                <a:gd name="T69" fmla="*/ 556 h 5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3" h="556">
                  <a:moveTo>
                    <a:pt x="3" y="0"/>
                  </a:moveTo>
                  <a:lnTo>
                    <a:pt x="243" y="0"/>
                  </a:lnTo>
                  <a:lnTo>
                    <a:pt x="216" y="7"/>
                  </a:lnTo>
                  <a:lnTo>
                    <a:pt x="201" y="14"/>
                  </a:lnTo>
                  <a:lnTo>
                    <a:pt x="189" y="21"/>
                  </a:lnTo>
                  <a:lnTo>
                    <a:pt x="175" y="31"/>
                  </a:lnTo>
                  <a:lnTo>
                    <a:pt x="163" y="42"/>
                  </a:lnTo>
                  <a:lnTo>
                    <a:pt x="153" y="53"/>
                  </a:lnTo>
                  <a:lnTo>
                    <a:pt x="142" y="65"/>
                  </a:lnTo>
                  <a:lnTo>
                    <a:pt x="136" y="76"/>
                  </a:lnTo>
                  <a:lnTo>
                    <a:pt x="129" y="90"/>
                  </a:lnTo>
                  <a:lnTo>
                    <a:pt x="122" y="104"/>
                  </a:lnTo>
                  <a:lnTo>
                    <a:pt x="115" y="121"/>
                  </a:lnTo>
                  <a:lnTo>
                    <a:pt x="110" y="136"/>
                  </a:lnTo>
                  <a:lnTo>
                    <a:pt x="104" y="150"/>
                  </a:lnTo>
                  <a:lnTo>
                    <a:pt x="64" y="333"/>
                  </a:lnTo>
                  <a:lnTo>
                    <a:pt x="50" y="408"/>
                  </a:lnTo>
                  <a:lnTo>
                    <a:pt x="40" y="459"/>
                  </a:lnTo>
                  <a:lnTo>
                    <a:pt x="28" y="509"/>
                  </a:lnTo>
                  <a:lnTo>
                    <a:pt x="10" y="556"/>
                  </a:lnTo>
                  <a:lnTo>
                    <a:pt x="0" y="55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2" name="Rectangle 76"/>
            <p:cNvSpPr>
              <a:spLocks noChangeArrowheads="1"/>
            </p:cNvSpPr>
            <p:nvPr/>
          </p:nvSpPr>
          <p:spPr bwMode="auto">
            <a:xfrm>
              <a:off x="4576" y="528"/>
              <a:ext cx="1184" cy="2755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53" name="Freeform 77"/>
            <p:cNvSpPr>
              <a:spLocks/>
            </p:cNvSpPr>
            <p:nvPr/>
          </p:nvSpPr>
          <p:spPr bwMode="auto">
            <a:xfrm>
              <a:off x="4757" y="602"/>
              <a:ext cx="823" cy="723"/>
            </a:xfrm>
            <a:custGeom>
              <a:avLst/>
              <a:gdLst>
                <a:gd name="T0" fmla="*/ 0 w 595"/>
                <a:gd name="T1" fmla="*/ 50961 h 538"/>
                <a:gd name="T2" fmla="*/ 1 w 595"/>
                <a:gd name="T3" fmla="*/ 46307 h 538"/>
                <a:gd name="T4" fmla="*/ 2696 w 595"/>
                <a:gd name="T5" fmla="*/ 41167 h 538"/>
                <a:gd name="T6" fmla="*/ 6175 w 595"/>
                <a:gd name="T7" fmla="*/ 36763 h 538"/>
                <a:gd name="T8" fmla="*/ 10840 w 595"/>
                <a:gd name="T9" fmla="*/ 32667 h 538"/>
                <a:gd name="T10" fmla="*/ 14692 w 595"/>
                <a:gd name="T11" fmla="*/ 29564 h 538"/>
                <a:gd name="T12" fmla="*/ 19608 w 595"/>
                <a:gd name="T13" fmla="*/ 26134 h 538"/>
                <a:gd name="T14" fmla="*/ 25170 w 595"/>
                <a:gd name="T15" fmla="*/ 22080 h 538"/>
                <a:gd name="T16" fmla="*/ 32263 w 595"/>
                <a:gd name="T17" fmla="*/ 18555 h 538"/>
                <a:gd name="T18" fmla="*/ 42086 w 595"/>
                <a:gd name="T19" fmla="*/ 15437 h 538"/>
                <a:gd name="T20" fmla="*/ 53113 w 595"/>
                <a:gd name="T21" fmla="*/ 11807 h 538"/>
                <a:gd name="T22" fmla="*/ 63603 w 595"/>
                <a:gd name="T23" fmla="*/ 8786 h 538"/>
                <a:gd name="T24" fmla="*/ 76954 w 595"/>
                <a:gd name="T25" fmla="*/ 6148 h 538"/>
                <a:gd name="T26" fmla="*/ 88854 w 595"/>
                <a:gd name="T27" fmla="*/ 3959 h 538"/>
                <a:gd name="T28" fmla="*/ 103044 w 595"/>
                <a:gd name="T29" fmla="*/ 2247 h 538"/>
                <a:gd name="T30" fmla="*/ 115813 w 595"/>
                <a:gd name="T31" fmla="*/ 777 h 538"/>
                <a:gd name="T32" fmla="*/ 126091 w 595"/>
                <a:gd name="T33" fmla="*/ 578 h 538"/>
                <a:gd name="T34" fmla="*/ 138222 w 595"/>
                <a:gd name="T35" fmla="*/ 0 h 538"/>
                <a:gd name="T36" fmla="*/ 150429 w 595"/>
                <a:gd name="T37" fmla="*/ 0 h 538"/>
                <a:gd name="T38" fmla="*/ 160626 w 595"/>
                <a:gd name="T39" fmla="*/ 578 h 538"/>
                <a:gd name="T40" fmla="*/ 170635 w 595"/>
                <a:gd name="T41" fmla="*/ 1044 h 538"/>
                <a:gd name="T42" fmla="*/ 182139 w 595"/>
                <a:gd name="T43" fmla="*/ 2533 h 538"/>
                <a:gd name="T44" fmla="*/ 192459 w 595"/>
                <a:gd name="T45" fmla="*/ 3959 h 538"/>
                <a:gd name="T46" fmla="*/ 203288 w 595"/>
                <a:gd name="T47" fmla="*/ 5850 h 538"/>
                <a:gd name="T48" fmla="*/ 213085 w 595"/>
                <a:gd name="T49" fmla="*/ 7862 h 538"/>
                <a:gd name="T50" fmla="*/ 223109 w 595"/>
                <a:gd name="T51" fmla="*/ 10565 h 538"/>
                <a:gd name="T52" fmla="*/ 230551 w 595"/>
                <a:gd name="T53" fmla="*/ 12226 h 538"/>
                <a:gd name="T54" fmla="*/ 237036 w 595"/>
                <a:gd name="T55" fmla="*/ 14921 h 538"/>
                <a:gd name="T56" fmla="*/ 243088 w 595"/>
                <a:gd name="T57" fmla="*/ 17110 h 538"/>
                <a:gd name="T58" fmla="*/ 250043 w 595"/>
                <a:gd name="T59" fmla="*/ 19821 h 538"/>
                <a:gd name="T60" fmla="*/ 256152 w 595"/>
                <a:gd name="T61" fmla="*/ 22994 h 538"/>
                <a:gd name="T62" fmla="*/ 262722 w 595"/>
                <a:gd name="T63" fmla="*/ 26637 h 538"/>
                <a:gd name="T64" fmla="*/ 267880 w 595"/>
                <a:gd name="T65" fmla="*/ 30230 h 538"/>
                <a:gd name="T66" fmla="*/ 271604 w 595"/>
                <a:gd name="T67" fmla="*/ 33509 h 538"/>
                <a:gd name="T68" fmla="*/ 275157 w 595"/>
                <a:gd name="T69" fmla="*/ 36632 h 538"/>
                <a:gd name="T70" fmla="*/ 277888 w 595"/>
                <a:gd name="T71" fmla="*/ 39873 h 538"/>
                <a:gd name="T72" fmla="*/ 280429 w 595"/>
                <a:gd name="T73" fmla="*/ 43165 h 538"/>
                <a:gd name="T74" fmla="*/ 282586 w 595"/>
                <a:gd name="T75" fmla="*/ 47429 h 538"/>
                <a:gd name="T76" fmla="*/ 282586 w 595"/>
                <a:gd name="T77" fmla="*/ 147781 h 538"/>
                <a:gd name="T78" fmla="*/ 1 w 595"/>
                <a:gd name="T79" fmla="*/ 147214 h 538"/>
                <a:gd name="T80" fmla="*/ 0 w 595"/>
                <a:gd name="T81" fmla="*/ 50961 h 5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5"/>
                <a:gd name="T124" fmla="*/ 0 h 538"/>
                <a:gd name="T125" fmla="*/ 595 w 595"/>
                <a:gd name="T126" fmla="*/ 538 h 5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5" h="538">
                  <a:moveTo>
                    <a:pt x="0" y="185"/>
                  </a:moveTo>
                  <a:lnTo>
                    <a:pt x="1" y="168"/>
                  </a:lnTo>
                  <a:lnTo>
                    <a:pt x="6" y="150"/>
                  </a:lnTo>
                  <a:lnTo>
                    <a:pt x="13" y="134"/>
                  </a:lnTo>
                  <a:lnTo>
                    <a:pt x="23" y="119"/>
                  </a:lnTo>
                  <a:lnTo>
                    <a:pt x="31" y="107"/>
                  </a:lnTo>
                  <a:lnTo>
                    <a:pt x="41" y="95"/>
                  </a:lnTo>
                  <a:lnTo>
                    <a:pt x="53" y="81"/>
                  </a:lnTo>
                  <a:lnTo>
                    <a:pt x="68" y="68"/>
                  </a:lnTo>
                  <a:lnTo>
                    <a:pt x="88" y="56"/>
                  </a:lnTo>
                  <a:lnTo>
                    <a:pt x="112" y="43"/>
                  </a:lnTo>
                  <a:lnTo>
                    <a:pt x="134" y="32"/>
                  </a:lnTo>
                  <a:lnTo>
                    <a:pt x="162" y="22"/>
                  </a:lnTo>
                  <a:lnTo>
                    <a:pt x="187" y="14"/>
                  </a:lnTo>
                  <a:lnTo>
                    <a:pt x="217" y="8"/>
                  </a:lnTo>
                  <a:lnTo>
                    <a:pt x="244" y="3"/>
                  </a:lnTo>
                  <a:lnTo>
                    <a:pt x="265" y="2"/>
                  </a:lnTo>
                  <a:lnTo>
                    <a:pt x="291" y="0"/>
                  </a:lnTo>
                  <a:lnTo>
                    <a:pt x="317" y="0"/>
                  </a:lnTo>
                  <a:lnTo>
                    <a:pt x="338" y="2"/>
                  </a:lnTo>
                  <a:lnTo>
                    <a:pt x="359" y="4"/>
                  </a:lnTo>
                  <a:lnTo>
                    <a:pt x="383" y="9"/>
                  </a:lnTo>
                  <a:lnTo>
                    <a:pt x="405" y="14"/>
                  </a:lnTo>
                  <a:lnTo>
                    <a:pt x="428" y="21"/>
                  </a:lnTo>
                  <a:lnTo>
                    <a:pt x="448" y="28"/>
                  </a:lnTo>
                  <a:lnTo>
                    <a:pt x="470" y="38"/>
                  </a:lnTo>
                  <a:lnTo>
                    <a:pt x="485" y="45"/>
                  </a:lnTo>
                  <a:lnTo>
                    <a:pt x="499" y="54"/>
                  </a:lnTo>
                  <a:lnTo>
                    <a:pt x="512" y="62"/>
                  </a:lnTo>
                  <a:lnTo>
                    <a:pt x="526" y="72"/>
                  </a:lnTo>
                  <a:lnTo>
                    <a:pt x="539" y="83"/>
                  </a:lnTo>
                  <a:lnTo>
                    <a:pt x="553" y="97"/>
                  </a:lnTo>
                  <a:lnTo>
                    <a:pt x="564" y="110"/>
                  </a:lnTo>
                  <a:lnTo>
                    <a:pt x="572" y="122"/>
                  </a:lnTo>
                  <a:lnTo>
                    <a:pt x="579" y="133"/>
                  </a:lnTo>
                  <a:lnTo>
                    <a:pt x="585" y="145"/>
                  </a:lnTo>
                  <a:lnTo>
                    <a:pt x="590" y="157"/>
                  </a:lnTo>
                  <a:lnTo>
                    <a:pt x="595" y="173"/>
                  </a:lnTo>
                  <a:lnTo>
                    <a:pt x="595" y="538"/>
                  </a:lnTo>
                  <a:lnTo>
                    <a:pt x="1" y="53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4" name="Freeform 78"/>
            <p:cNvSpPr>
              <a:spLocks/>
            </p:cNvSpPr>
            <p:nvPr/>
          </p:nvSpPr>
          <p:spPr bwMode="auto">
            <a:xfrm>
              <a:off x="4757" y="636"/>
              <a:ext cx="823" cy="729"/>
            </a:xfrm>
            <a:custGeom>
              <a:avLst/>
              <a:gdLst>
                <a:gd name="T0" fmla="*/ 0 w 595"/>
                <a:gd name="T1" fmla="*/ 57183 h 539"/>
                <a:gd name="T2" fmla="*/ 1 w 595"/>
                <a:gd name="T3" fmla="*/ 52579 h 539"/>
                <a:gd name="T4" fmla="*/ 2696 w 595"/>
                <a:gd name="T5" fmla="*/ 46732 h 539"/>
                <a:gd name="T6" fmla="*/ 6175 w 595"/>
                <a:gd name="T7" fmla="*/ 41993 h 539"/>
                <a:gd name="T8" fmla="*/ 10840 w 595"/>
                <a:gd name="T9" fmla="*/ 37000 h 539"/>
                <a:gd name="T10" fmla="*/ 14692 w 595"/>
                <a:gd name="T11" fmla="*/ 33170 h 539"/>
                <a:gd name="T12" fmla="*/ 19608 w 595"/>
                <a:gd name="T13" fmla="*/ 29310 h 539"/>
                <a:gd name="T14" fmla="*/ 25170 w 595"/>
                <a:gd name="T15" fmla="*/ 25480 h 539"/>
                <a:gd name="T16" fmla="*/ 32263 w 595"/>
                <a:gd name="T17" fmla="*/ 21322 h 539"/>
                <a:gd name="T18" fmla="*/ 42086 w 595"/>
                <a:gd name="T19" fmla="*/ 17665 h 539"/>
                <a:gd name="T20" fmla="*/ 53113 w 595"/>
                <a:gd name="T21" fmla="*/ 13828 h 539"/>
                <a:gd name="T22" fmla="*/ 63603 w 595"/>
                <a:gd name="T23" fmla="*/ 10326 h 539"/>
                <a:gd name="T24" fmla="*/ 76954 w 595"/>
                <a:gd name="T25" fmla="*/ 7140 h 539"/>
                <a:gd name="T26" fmla="*/ 88854 w 595"/>
                <a:gd name="T27" fmla="*/ 4649 h 539"/>
                <a:gd name="T28" fmla="*/ 103044 w 595"/>
                <a:gd name="T29" fmla="*/ 2773 h 539"/>
                <a:gd name="T30" fmla="*/ 115813 w 595"/>
                <a:gd name="T31" fmla="*/ 1121 h 539"/>
                <a:gd name="T32" fmla="*/ 126091 w 595"/>
                <a:gd name="T33" fmla="*/ 829 h 539"/>
                <a:gd name="T34" fmla="*/ 138222 w 595"/>
                <a:gd name="T35" fmla="*/ 0 h 539"/>
                <a:gd name="T36" fmla="*/ 150429 w 595"/>
                <a:gd name="T37" fmla="*/ 0 h 539"/>
                <a:gd name="T38" fmla="*/ 160626 w 595"/>
                <a:gd name="T39" fmla="*/ 829 h 539"/>
                <a:gd name="T40" fmla="*/ 170635 w 595"/>
                <a:gd name="T41" fmla="*/ 1516 h 539"/>
                <a:gd name="T42" fmla="*/ 182139 w 595"/>
                <a:gd name="T43" fmla="*/ 3269 h 539"/>
                <a:gd name="T44" fmla="*/ 192459 w 595"/>
                <a:gd name="T45" fmla="*/ 4649 h 539"/>
                <a:gd name="T46" fmla="*/ 203288 w 595"/>
                <a:gd name="T47" fmla="*/ 6860 h 539"/>
                <a:gd name="T48" fmla="*/ 213085 w 595"/>
                <a:gd name="T49" fmla="*/ 8948 h 539"/>
                <a:gd name="T50" fmla="*/ 223109 w 595"/>
                <a:gd name="T51" fmla="*/ 12102 h 539"/>
                <a:gd name="T52" fmla="*/ 230551 w 595"/>
                <a:gd name="T53" fmla="*/ 14235 h 539"/>
                <a:gd name="T54" fmla="*/ 237036 w 595"/>
                <a:gd name="T55" fmla="*/ 16973 h 539"/>
                <a:gd name="T56" fmla="*/ 243088 w 595"/>
                <a:gd name="T57" fmla="*/ 19538 h 539"/>
                <a:gd name="T58" fmla="*/ 250043 w 595"/>
                <a:gd name="T59" fmla="*/ 22714 h 539"/>
                <a:gd name="T60" fmla="*/ 256152 w 595"/>
                <a:gd name="T61" fmla="*/ 25547 h 539"/>
                <a:gd name="T62" fmla="*/ 262722 w 595"/>
                <a:gd name="T63" fmla="*/ 30503 h 539"/>
                <a:gd name="T64" fmla="*/ 267880 w 595"/>
                <a:gd name="T65" fmla="*/ 34462 h 539"/>
                <a:gd name="T66" fmla="*/ 271604 w 595"/>
                <a:gd name="T67" fmla="*/ 38111 h 539"/>
                <a:gd name="T68" fmla="*/ 275157 w 595"/>
                <a:gd name="T69" fmla="*/ 41550 h 539"/>
                <a:gd name="T70" fmla="*/ 277888 w 595"/>
                <a:gd name="T71" fmla="*/ 45164 h 539"/>
                <a:gd name="T72" fmla="*/ 280429 w 595"/>
                <a:gd name="T73" fmla="*/ 49019 h 539"/>
                <a:gd name="T74" fmla="*/ 282586 w 595"/>
                <a:gd name="T75" fmla="*/ 53451 h 539"/>
                <a:gd name="T76" fmla="*/ 282586 w 595"/>
                <a:gd name="T77" fmla="*/ 167217 h 539"/>
                <a:gd name="T78" fmla="*/ 1 w 595"/>
                <a:gd name="T79" fmla="*/ 166442 h 539"/>
                <a:gd name="T80" fmla="*/ 0 w 595"/>
                <a:gd name="T81" fmla="*/ 57183 h 5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5"/>
                <a:gd name="T124" fmla="*/ 0 h 539"/>
                <a:gd name="T125" fmla="*/ 595 w 595"/>
                <a:gd name="T126" fmla="*/ 539 h 5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5" h="539">
                  <a:moveTo>
                    <a:pt x="0" y="184"/>
                  </a:moveTo>
                  <a:lnTo>
                    <a:pt x="1" y="169"/>
                  </a:lnTo>
                  <a:lnTo>
                    <a:pt x="6" y="151"/>
                  </a:lnTo>
                  <a:lnTo>
                    <a:pt x="13" y="135"/>
                  </a:lnTo>
                  <a:lnTo>
                    <a:pt x="23" y="119"/>
                  </a:lnTo>
                  <a:lnTo>
                    <a:pt x="31" y="107"/>
                  </a:lnTo>
                  <a:lnTo>
                    <a:pt x="41" y="95"/>
                  </a:lnTo>
                  <a:lnTo>
                    <a:pt x="53" y="82"/>
                  </a:lnTo>
                  <a:lnTo>
                    <a:pt x="68" y="69"/>
                  </a:lnTo>
                  <a:lnTo>
                    <a:pt x="88" y="57"/>
                  </a:lnTo>
                  <a:lnTo>
                    <a:pt x="112" y="44"/>
                  </a:lnTo>
                  <a:lnTo>
                    <a:pt x="134" y="33"/>
                  </a:lnTo>
                  <a:lnTo>
                    <a:pt x="162" y="23"/>
                  </a:lnTo>
                  <a:lnTo>
                    <a:pt x="187" y="15"/>
                  </a:lnTo>
                  <a:lnTo>
                    <a:pt x="217" y="9"/>
                  </a:lnTo>
                  <a:lnTo>
                    <a:pt x="244" y="4"/>
                  </a:lnTo>
                  <a:lnTo>
                    <a:pt x="265" y="3"/>
                  </a:lnTo>
                  <a:lnTo>
                    <a:pt x="291" y="0"/>
                  </a:lnTo>
                  <a:lnTo>
                    <a:pt x="317" y="0"/>
                  </a:lnTo>
                  <a:lnTo>
                    <a:pt x="338" y="3"/>
                  </a:lnTo>
                  <a:lnTo>
                    <a:pt x="359" y="5"/>
                  </a:lnTo>
                  <a:lnTo>
                    <a:pt x="383" y="10"/>
                  </a:lnTo>
                  <a:lnTo>
                    <a:pt x="405" y="15"/>
                  </a:lnTo>
                  <a:lnTo>
                    <a:pt x="428" y="22"/>
                  </a:lnTo>
                  <a:lnTo>
                    <a:pt x="448" y="29"/>
                  </a:lnTo>
                  <a:lnTo>
                    <a:pt x="470" y="39"/>
                  </a:lnTo>
                  <a:lnTo>
                    <a:pt x="485" y="46"/>
                  </a:lnTo>
                  <a:lnTo>
                    <a:pt x="499" y="55"/>
                  </a:lnTo>
                  <a:lnTo>
                    <a:pt x="512" y="63"/>
                  </a:lnTo>
                  <a:lnTo>
                    <a:pt x="526" y="73"/>
                  </a:lnTo>
                  <a:lnTo>
                    <a:pt x="539" y="83"/>
                  </a:lnTo>
                  <a:lnTo>
                    <a:pt x="553" y="98"/>
                  </a:lnTo>
                  <a:lnTo>
                    <a:pt x="564" y="111"/>
                  </a:lnTo>
                  <a:lnTo>
                    <a:pt x="572" y="123"/>
                  </a:lnTo>
                  <a:lnTo>
                    <a:pt x="579" y="134"/>
                  </a:lnTo>
                  <a:lnTo>
                    <a:pt x="585" y="146"/>
                  </a:lnTo>
                  <a:lnTo>
                    <a:pt x="590" y="158"/>
                  </a:lnTo>
                  <a:lnTo>
                    <a:pt x="595" y="172"/>
                  </a:lnTo>
                  <a:lnTo>
                    <a:pt x="595" y="539"/>
                  </a:lnTo>
                  <a:lnTo>
                    <a:pt x="1" y="53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5" name="Oval 79"/>
            <p:cNvSpPr>
              <a:spLocks noChangeArrowheads="1"/>
            </p:cNvSpPr>
            <p:nvPr/>
          </p:nvSpPr>
          <p:spPr bwMode="auto">
            <a:xfrm>
              <a:off x="4812" y="670"/>
              <a:ext cx="699" cy="682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56" name="Oval 80"/>
            <p:cNvSpPr>
              <a:spLocks noChangeArrowheads="1"/>
            </p:cNvSpPr>
            <p:nvPr/>
          </p:nvSpPr>
          <p:spPr bwMode="auto">
            <a:xfrm>
              <a:off x="5207" y="737"/>
              <a:ext cx="76" cy="75"/>
            </a:xfrm>
            <a:prstGeom prst="ellipse">
              <a:avLst/>
            </a:prstGeom>
            <a:solidFill>
              <a:srgbClr val="F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57" name="Oval 81"/>
            <p:cNvSpPr>
              <a:spLocks noChangeArrowheads="1"/>
            </p:cNvSpPr>
            <p:nvPr/>
          </p:nvSpPr>
          <p:spPr bwMode="auto">
            <a:xfrm>
              <a:off x="5269" y="785"/>
              <a:ext cx="62" cy="60"/>
            </a:xfrm>
            <a:prstGeom prst="ellipse">
              <a:avLst/>
            </a:prstGeom>
            <a:solidFill>
              <a:srgbClr val="F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58" name="Freeform 82"/>
            <p:cNvSpPr>
              <a:spLocks/>
            </p:cNvSpPr>
            <p:nvPr/>
          </p:nvSpPr>
          <p:spPr bwMode="auto">
            <a:xfrm>
              <a:off x="4729" y="1521"/>
              <a:ext cx="824" cy="722"/>
            </a:xfrm>
            <a:custGeom>
              <a:avLst/>
              <a:gdLst>
                <a:gd name="T0" fmla="*/ 0 w 595"/>
                <a:gd name="T1" fmla="*/ 49461 h 538"/>
                <a:gd name="T2" fmla="*/ 1 w 595"/>
                <a:gd name="T3" fmla="*/ 44881 h 538"/>
                <a:gd name="T4" fmla="*/ 2714 w 595"/>
                <a:gd name="T5" fmla="*/ 40072 h 538"/>
                <a:gd name="T6" fmla="*/ 6264 w 595"/>
                <a:gd name="T7" fmla="*/ 35993 h 538"/>
                <a:gd name="T8" fmla="*/ 11108 w 595"/>
                <a:gd name="T9" fmla="*/ 32026 h 538"/>
                <a:gd name="T10" fmla="*/ 15155 w 595"/>
                <a:gd name="T11" fmla="*/ 28699 h 538"/>
                <a:gd name="T12" fmla="*/ 19903 w 595"/>
                <a:gd name="T13" fmla="*/ 25277 h 538"/>
                <a:gd name="T14" fmla="*/ 25739 w 595"/>
                <a:gd name="T15" fmla="*/ 21958 h 538"/>
                <a:gd name="T16" fmla="*/ 33706 w 595"/>
                <a:gd name="T17" fmla="*/ 18569 h 538"/>
                <a:gd name="T18" fmla="*/ 42841 w 595"/>
                <a:gd name="T19" fmla="*/ 15161 h 538"/>
                <a:gd name="T20" fmla="*/ 54600 w 595"/>
                <a:gd name="T21" fmla="*/ 11647 h 538"/>
                <a:gd name="T22" fmla="*/ 65712 w 595"/>
                <a:gd name="T23" fmla="*/ 8679 h 538"/>
                <a:gd name="T24" fmla="*/ 78608 w 595"/>
                <a:gd name="T25" fmla="*/ 6252 h 538"/>
                <a:gd name="T26" fmla="*/ 92065 w 595"/>
                <a:gd name="T27" fmla="*/ 3787 h 538"/>
                <a:gd name="T28" fmla="*/ 106052 w 595"/>
                <a:gd name="T29" fmla="*/ 2179 h 538"/>
                <a:gd name="T30" fmla="*/ 118538 w 595"/>
                <a:gd name="T31" fmla="*/ 957 h 538"/>
                <a:gd name="T32" fmla="*/ 129252 w 595"/>
                <a:gd name="T33" fmla="*/ 531 h 538"/>
                <a:gd name="T34" fmla="*/ 141567 w 595"/>
                <a:gd name="T35" fmla="*/ 0 h 538"/>
                <a:gd name="T36" fmla="*/ 154174 w 595"/>
                <a:gd name="T37" fmla="*/ 0 h 538"/>
                <a:gd name="T38" fmla="*/ 164160 w 595"/>
                <a:gd name="T39" fmla="*/ 531 h 538"/>
                <a:gd name="T40" fmla="*/ 175101 w 595"/>
                <a:gd name="T41" fmla="*/ 1284 h 538"/>
                <a:gd name="T42" fmla="*/ 186939 w 595"/>
                <a:gd name="T43" fmla="*/ 2587 h 538"/>
                <a:gd name="T44" fmla="*/ 196925 w 595"/>
                <a:gd name="T45" fmla="*/ 3787 h 538"/>
                <a:gd name="T46" fmla="*/ 208126 w 595"/>
                <a:gd name="T47" fmla="*/ 5944 h 538"/>
                <a:gd name="T48" fmla="*/ 218226 w 595"/>
                <a:gd name="T49" fmla="*/ 7751 h 538"/>
                <a:gd name="T50" fmla="*/ 228662 w 595"/>
                <a:gd name="T51" fmla="*/ 10064 h 538"/>
                <a:gd name="T52" fmla="*/ 236319 w 595"/>
                <a:gd name="T53" fmla="*/ 12282 h 538"/>
                <a:gd name="T54" fmla="*/ 242493 w 595"/>
                <a:gd name="T55" fmla="*/ 14366 h 538"/>
                <a:gd name="T56" fmla="*/ 248913 w 595"/>
                <a:gd name="T57" fmla="*/ 16889 h 538"/>
                <a:gd name="T58" fmla="*/ 256263 w 595"/>
                <a:gd name="T59" fmla="*/ 19279 h 538"/>
                <a:gd name="T60" fmla="*/ 262652 w 595"/>
                <a:gd name="T61" fmla="*/ 22120 h 538"/>
                <a:gd name="T62" fmla="*/ 268816 w 595"/>
                <a:gd name="T63" fmla="*/ 25873 h 538"/>
                <a:gd name="T64" fmla="*/ 274302 w 595"/>
                <a:gd name="T65" fmla="*/ 29685 h 538"/>
                <a:gd name="T66" fmla="*/ 278127 w 595"/>
                <a:gd name="T67" fmla="*/ 32911 h 538"/>
                <a:gd name="T68" fmla="*/ 281962 w 595"/>
                <a:gd name="T69" fmla="*/ 35524 h 538"/>
                <a:gd name="T70" fmla="*/ 285238 w 595"/>
                <a:gd name="T71" fmla="*/ 38882 h 538"/>
                <a:gd name="T72" fmla="*/ 286685 w 595"/>
                <a:gd name="T73" fmla="*/ 42032 h 538"/>
                <a:gd name="T74" fmla="*/ 289177 w 595"/>
                <a:gd name="T75" fmla="*/ 46197 h 538"/>
                <a:gd name="T76" fmla="*/ 289177 w 595"/>
                <a:gd name="T77" fmla="*/ 143944 h 538"/>
                <a:gd name="T78" fmla="*/ 1 w 595"/>
                <a:gd name="T79" fmla="*/ 143322 h 538"/>
                <a:gd name="T80" fmla="*/ 0 w 595"/>
                <a:gd name="T81" fmla="*/ 49461 h 5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5"/>
                <a:gd name="T124" fmla="*/ 0 h 538"/>
                <a:gd name="T125" fmla="*/ 595 w 595"/>
                <a:gd name="T126" fmla="*/ 538 h 5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5" h="538">
                  <a:moveTo>
                    <a:pt x="0" y="185"/>
                  </a:moveTo>
                  <a:lnTo>
                    <a:pt x="1" y="168"/>
                  </a:lnTo>
                  <a:lnTo>
                    <a:pt x="6" y="150"/>
                  </a:lnTo>
                  <a:lnTo>
                    <a:pt x="13" y="135"/>
                  </a:lnTo>
                  <a:lnTo>
                    <a:pt x="23" y="119"/>
                  </a:lnTo>
                  <a:lnTo>
                    <a:pt x="31" y="107"/>
                  </a:lnTo>
                  <a:lnTo>
                    <a:pt x="41" y="95"/>
                  </a:lnTo>
                  <a:lnTo>
                    <a:pt x="53" y="82"/>
                  </a:lnTo>
                  <a:lnTo>
                    <a:pt x="69" y="69"/>
                  </a:lnTo>
                  <a:lnTo>
                    <a:pt x="88" y="57"/>
                  </a:lnTo>
                  <a:lnTo>
                    <a:pt x="112" y="43"/>
                  </a:lnTo>
                  <a:lnTo>
                    <a:pt x="135" y="32"/>
                  </a:lnTo>
                  <a:lnTo>
                    <a:pt x="162" y="23"/>
                  </a:lnTo>
                  <a:lnTo>
                    <a:pt x="189" y="14"/>
                  </a:lnTo>
                  <a:lnTo>
                    <a:pt x="218" y="8"/>
                  </a:lnTo>
                  <a:lnTo>
                    <a:pt x="244" y="4"/>
                  </a:lnTo>
                  <a:lnTo>
                    <a:pt x="266" y="2"/>
                  </a:lnTo>
                  <a:lnTo>
                    <a:pt x="291" y="0"/>
                  </a:lnTo>
                  <a:lnTo>
                    <a:pt x="317" y="0"/>
                  </a:lnTo>
                  <a:lnTo>
                    <a:pt x="338" y="2"/>
                  </a:lnTo>
                  <a:lnTo>
                    <a:pt x="360" y="5"/>
                  </a:lnTo>
                  <a:lnTo>
                    <a:pt x="384" y="10"/>
                  </a:lnTo>
                  <a:lnTo>
                    <a:pt x="405" y="14"/>
                  </a:lnTo>
                  <a:lnTo>
                    <a:pt x="428" y="22"/>
                  </a:lnTo>
                  <a:lnTo>
                    <a:pt x="449" y="29"/>
                  </a:lnTo>
                  <a:lnTo>
                    <a:pt x="470" y="38"/>
                  </a:lnTo>
                  <a:lnTo>
                    <a:pt x="486" y="46"/>
                  </a:lnTo>
                  <a:lnTo>
                    <a:pt x="499" y="54"/>
                  </a:lnTo>
                  <a:lnTo>
                    <a:pt x="512" y="63"/>
                  </a:lnTo>
                  <a:lnTo>
                    <a:pt x="527" y="72"/>
                  </a:lnTo>
                  <a:lnTo>
                    <a:pt x="540" y="83"/>
                  </a:lnTo>
                  <a:lnTo>
                    <a:pt x="553" y="97"/>
                  </a:lnTo>
                  <a:lnTo>
                    <a:pt x="564" y="111"/>
                  </a:lnTo>
                  <a:lnTo>
                    <a:pt x="572" y="123"/>
                  </a:lnTo>
                  <a:lnTo>
                    <a:pt x="580" y="133"/>
                  </a:lnTo>
                  <a:lnTo>
                    <a:pt x="586" y="145"/>
                  </a:lnTo>
                  <a:lnTo>
                    <a:pt x="590" y="157"/>
                  </a:lnTo>
                  <a:lnTo>
                    <a:pt x="595" y="173"/>
                  </a:lnTo>
                  <a:lnTo>
                    <a:pt x="595" y="538"/>
                  </a:lnTo>
                  <a:lnTo>
                    <a:pt x="1" y="53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9" name="Freeform 83"/>
            <p:cNvSpPr>
              <a:spLocks/>
            </p:cNvSpPr>
            <p:nvPr/>
          </p:nvSpPr>
          <p:spPr bwMode="auto">
            <a:xfrm>
              <a:off x="4736" y="1548"/>
              <a:ext cx="824" cy="729"/>
            </a:xfrm>
            <a:custGeom>
              <a:avLst/>
              <a:gdLst>
                <a:gd name="T0" fmla="*/ 0 w 595"/>
                <a:gd name="T1" fmla="*/ 59598 h 538"/>
                <a:gd name="T2" fmla="*/ 1022 w 595"/>
                <a:gd name="T3" fmla="*/ 54142 h 538"/>
                <a:gd name="T4" fmla="*/ 2714 w 595"/>
                <a:gd name="T5" fmla="*/ 48122 h 538"/>
                <a:gd name="T6" fmla="*/ 6617 w 595"/>
                <a:gd name="T7" fmla="*/ 43255 h 538"/>
                <a:gd name="T8" fmla="*/ 11108 w 595"/>
                <a:gd name="T9" fmla="*/ 38128 h 538"/>
                <a:gd name="T10" fmla="*/ 15383 w 595"/>
                <a:gd name="T11" fmla="*/ 34325 h 538"/>
                <a:gd name="T12" fmla="*/ 19903 w 595"/>
                <a:gd name="T13" fmla="*/ 30569 h 538"/>
                <a:gd name="T14" fmla="*/ 25739 w 595"/>
                <a:gd name="T15" fmla="*/ 26209 h 538"/>
                <a:gd name="T16" fmla="*/ 33706 w 595"/>
                <a:gd name="T17" fmla="*/ 21809 h 538"/>
                <a:gd name="T18" fmla="*/ 42841 w 595"/>
                <a:gd name="T19" fmla="*/ 18092 h 538"/>
                <a:gd name="T20" fmla="*/ 54600 w 595"/>
                <a:gd name="T21" fmla="*/ 13797 h 538"/>
                <a:gd name="T22" fmla="*/ 65712 w 595"/>
                <a:gd name="T23" fmla="*/ 10182 h 538"/>
                <a:gd name="T24" fmla="*/ 79295 w 595"/>
                <a:gd name="T25" fmla="*/ 7324 h 538"/>
                <a:gd name="T26" fmla="*/ 92065 w 595"/>
                <a:gd name="T27" fmla="*/ 4519 h 538"/>
                <a:gd name="T28" fmla="*/ 106052 w 595"/>
                <a:gd name="T29" fmla="*/ 2600 h 538"/>
                <a:gd name="T30" fmla="*/ 118538 w 595"/>
                <a:gd name="T31" fmla="*/ 867 h 538"/>
                <a:gd name="T32" fmla="*/ 129252 w 595"/>
                <a:gd name="T33" fmla="*/ 640 h 538"/>
                <a:gd name="T34" fmla="*/ 141567 w 595"/>
                <a:gd name="T35" fmla="*/ 0 h 538"/>
                <a:gd name="T36" fmla="*/ 154239 w 595"/>
                <a:gd name="T37" fmla="*/ 0 h 538"/>
                <a:gd name="T38" fmla="*/ 164160 w 595"/>
                <a:gd name="T39" fmla="*/ 640 h 538"/>
                <a:gd name="T40" fmla="*/ 175101 w 595"/>
                <a:gd name="T41" fmla="*/ 1592 h 538"/>
                <a:gd name="T42" fmla="*/ 186939 w 595"/>
                <a:gd name="T43" fmla="*/ 2923 h 538"/>
                <a:gd name="T44" fmla="*/ 196925 w 595"/>
                <a:gd name="T45" fmla="*/ 4519 h 538"/>
                <a:gd name="T46" fmla="*/ 208126 w 595"/>
                <a:gd name="T47" fmla="*/ 6541 h 538"/>
                <a:gd name="T48" fmla="*/ 218226 w 595"/>
                <a:gd name="T49" fmla="*/ 9370 h 538"/>
                <a:gd name="T50" fmla="*/ 228662 w 595"/>
                <a:gd name="T51" fmla="*/ 12010 h 538"/>
                <a:gd name="T52" fmla="*/ 236319 w 595"/>
                <a:gd name="T53" fmla="*/ 14668 h 538"/>
                <a:gd name="T54" fmla="*/ 242493 w 595"/>
                <a:gd name="T55" fmla="*/ 17386 h 538"/>
                <a:gd name="T56" fmla="*/ 248913 w 595"/>
                <a:gd name="T57" fmla="*/ 19875 h 538"/>
                <a:gd name="T58" fmla="*/ 256263 w 595"/>
                <a:gd name="T59" fmla="*/ 23313 h 538"/>
                <a:gd name="T60" fmla="*/ 262652 w 595"/>
                <a:gd name="T61" fmla="*/ 26576 h 538"/>
                <a:gd name="T62" fmla="*/ 268816 w 595"/>
                <a:gd name="T63" fmla="*/ 31155 h 538"/>
                <a:gd name="T64" fmla="*/ 274302 w 595"/>
                <a:gd name="T65" fmla="*/ 35392 h 538"/>
                <a:gd name="T66" fmla="*/ 278788 w 595"/>
                <a:gd name="T67" fmla="*/ 39247 h 538"/>
                <a:gd name="T68" fmla="*/ 281962 w 595"/>
                <a:gd name="T69" fmla="*/ 42805 h 538"/>
                <a:gd name="T70" fmla="*/ 285238 w 595"/>
                <a:gd name="T71" fmla="*/ 46511 h 538"/>
                <a:gd name="T72" fmla="*/ 287194 w 595"/>
                <a:gd name="T73" fmla="*/ 50648 h 538"/>
                <a:gd name="T74" fmla="*/ 289177 w 595"/>
                <a:gd name="T75" fmla="*/ 55564 h 538"/>
                <a:gd name="T76" fmla="*/ 289177 w 595"/>
                <a:gd name="T77" fmla="*/ 172974 h 538"/>
                <a:gd name="T78" fmla="*/ 1022 w 595"/>
                <a:gd name="T79" fmla="*/ 172132 h 538"/>
                <a:gd name="T80" fmla="*/ 0 w 595"/>
                <a:gd name="T81" fmla="*/ 59598 h 5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5"/>
                <a:gd name="T124" fmla="*/ 0 h 538"/>
                <a:gd name="T125" fmla="*/ 595 w 595"/>
                <a:gd name="T126" fmla="*/ 538 h 5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5" h="538">
                  <a:moveTo>
                    <a:pt x="0" y="185"/>
                  </a:moveTo>
                  <a:lnTo>
                    <a:pt x="2" y="168"/>
                  </a:lnTo>
                  <a:lnTo>
                    <a:pt x="6" y="150"/>
                  </a:lnTo>
                  <a:lnTo>
                    <a:pt x="14" y="134"/>
                  </a:lnTo>
                  <a:lnTo>
                    <a:pt x="23" y="119"/>
                  </a:lnTo>
                  <a:lnTo>
                    <a:pt x="32" y="107"/>
                  </a:lnTo>
                  <a:lnTo>
                    <a:pt x="41" y="95"/>
                  </a:lnTo>
                  <a:lnTo>
                    <a:pt x="53" y="82"/>
                  </a:lnTo>
                  <a:lnTo>
                    <a:pt x="69" y="68"/>
                  </a:lnTo>
                  <a:lnTo>
                    <a:pt x="88" y="56"/>
                  </a:lnTo>
                  <a:lnTo>
                    <a:pt x="112" y="43"/>
                  </a:lnTo>
                  <a:lnTo>
                    <a:pt x="135" y="32"/>
                  </a:lnTo>
                  <a:lnTo>
                    <a:pt x="163" y="23"/>
                  </a:lnTo>
                  <a:lnTo>
                    <a:pt x="189" y="14"/>
                  </a:lnTo>
                  <a:lnTo>
                    <a:pt x="218" y="8"/>
                  </a:lnTo>
                  <a:lnTo>
                    <a:pt x="244" y="3"/>
                  </a:lnTo>
                  <a:lnTo>
                    <a:pt x="266" y="2"/>
                  </a:lnTo>
                  <a:lnTo>
                    <a:pt x="291" y="0"/>
                  </a:lnTo>
                  <a:lnTo>
                    <a:pt x="318" y="0"/>
                  </a:lnTo>
                  <a:lnTo>
                    <a:pt x="338" y="2"/>
                  </a:lnTo>
                  <a:lnTo>
                    <a:pt x="360" y="5"/>
                  </a:lnTo>
                  <a:lnTo>
                    <a:pt x="384" y="9"/>
                  </a:lnTo>
                  <a:lnTo>
                    <a:pt x="405" y="14"/>
                  </a:lnTo>
                  <a:lnTo>
                    <a:pt x="428" y="21"/>
                  </a:lnTo>
                  <a:lnTo>
                    <a:pt x="449" y="29"/>
                  </a:lnTo>
                  <a:lnTo>
                    <a:pt x="470" y="38"/>
                  </a:lnTo>
                  <a:lnTo>
                    <a:pt x="486" y="46"/>
                  </a:lnTo>
                  <a:lnTo>
                    <a:pt x="499" y="54"/>
                  </a:lnTo>
                  <a:lnTo>
                    <a:pt x="512" y="62"/>
                  </a:lnTo>
                  <a:lnTo>
                    <a:pt x="527" y="72"/>
                  </a:lnTo>
                  <a:lnTo>
                    <a:pt x="540" y="83"/>
                  </a:lnTo>
                  <a:lnTo>
                    <a:pt x="553" y="97"/>
                  </a:lnTo>
                  <a:lnTo>
                    <a:pt x="564" y="110"/>
                  </a:lnTo>
                  <a:lnTo>
                    <a:pt x="573" y="122"/>
                  </a:lnTo>
                  <a:lnTo>
                    <a:pt x="580" y="133"/>
                  </a:lnTo>
                  <a:lnTo>
                    <a:pt x="586" y="145"/>
                  </a:lnTo>
                  <a:lnTo>
                    <a:pt x="591" y="157"/>
                  </a:lnTo>
                  <a:lnTo>
                    <a:pt x="595" y="173"/>
                  </a:lnTo>
                  <a:lnTo>
                    <a:pt x="595" y="538"/>
                  </a:lnTo>
                  <a:lnTo>
                    <a:pt x="2" y="536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0" name="Oval 84"/>
            <p:cNvSpPr>
              <a:spLocks noChangeArrowheads="1"/>
            </p:cNvSpPr>
            <p:nvPr/>
          </p:nvSpPr>
          <p:spPr bwMode="auto">
            <a:xfrm>
              <a:off x="4791" y="1567"/>
              <a:ext cx="699" cy="689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61" name="Oval 85"/>
            <p:cNvSpPr>
              <a:spLocks noChangeArrowheads="1"/>
            </p:cNvSpPr>
            <p:nvPr/>
          </p:nvSpPr>
          <p:spPr bwMode="auto">
            <a:xfrm>
              <a:off x="5186" y="1649"/>
              <a:ext cx="83" cy="81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62" name="Oval 86"/>
            <p:cNvSpPr>
              <a:spLocks noChangeArrowheads="1"/>
            </p:cNvSpPr>
            <p:nvPr/>
          </p:nvSpPr>
          <p:spPr bwMode="auto">
            <a:xfrm>
              <a:off x="5248" y="1696"/>
              <a:ext cx="62" cy="61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63" name="Freeform 87"/>
            <p:cNvSpPr>
              <a:spLocks/>
            </p:cNvSpPr>
            <p:nvPr/>
          </p:nvSpPr>
          <p:spPr bwMode="auto">
            <a:xfrm>
              <a:off x="4750" y="2392"/>
              <a:ext cx="823" cy="722"/>
            </a:xfrm>
            <a:custGeom>
              <a:avLst/>
              <a:gdLst>
                <a:gd name="T0" fmla="*/ 0 w 595"/>
                <a:gd name="T1" fmla="*/ 50925 h 537"/>
                <a:gd name="T2" fmla="*/ 1 w 595"/>
                <a:gd name="T3" fmla="*/ 46344 h 537"/>
                <a:gd name="T4" fmla="*/ 2696 w 595"/>
                <a:gd name="T5" fmla="*/ 41349 h 537"/>
                <a:gd name="T6" fmla="*/ 6175 w 595"/>
                <a:gd name="T7" fmla="*/ 37138 h 537"/>
                <a:gd name="T8" fmla="*/ 10249 w 595"/>
                <a:gd name="T9" fmla="*/ 32790 h 537"/>
                <a:gd name="T10" fmla="*/ 14692 w 595"/>
                <a:gd name="T11" fmla="*/ 29459 h 537"/>
                <a:gd name="T12" fmla="*/ 18882 w 595"/>
                <a:gd name="T13" fmla="*/ 25841 h 537"/>
                <a:gd name="T14" fmla="*/ 24799 w 595"/>
                <a:gd name="T15" fmla="*/ 22585 h 537"/>
                <a:gd name="T16" fmla="*/ 32263 w 595"/>
                <a:gd name="T17" fmla="*/ 19182 h 537"/>
                <a:gd name="T18" fmla="*/ 41301 w 595"/>
                <a:gd name="T19" fmla="*/ 15957 h 537"/>
                <a:gd name="T20" fmla="*/ 52909 w 595"/>
                <a:gd name="T21" fmla="*/ 11967 h 537"/>
                <a:gd name="T22" fmla="*/ 63603 w 595"/>
                <a:gd name="T23" fmla="*/ 9015 h 537"/>
                <a:gd name="T24" fmla="*/ 76954 w 595"/>
                <a:gd name="T25" fmla="*/ 6385 h 537"/>
                <a:gd name="T26" fmla="*/ 89421 w 595"/>
                <a:gd name="T27" fmla="*/ 4081 h 537"/>
                <a:gd name="T28" fmla="*/ 103044 w 595"/>
                <a:gd name="T29" fmla="*/ 2540 h 537"/>
                <a:gd name="T30" fmla="*/ 115813 w 595"/>
                <a:gd name="T31" fmla="*/ 1045 h 537"/>
                <a:gd name="T32" fmla="*/ 126091 w 595"/>
                <a:gd name="T33" fmla="*/ 777 h 537"/>
                <a:gd name="T34" fmla="*/ 137873 w 595"/>
                <a:gd name="T35" fmla="*/ 0 h 537"/>
                <a:gd name="T36" fmla="*/ 150429 w 595"/>
                <a:gd name="T37" fmla="*/ 0 h 537"/>
                <a:gd name="T38" fmla="*/ 160192 w 595"/>
                <a:gd name="T39" fmla="*/ 777 h 537"/>
                <a:gd name="T40" fmla="*/ 170635 w 595"/>
                <a:gd name="T41" fmla="*/ 1405 h 537"/>
                <a:gd name="T42" fmla="*/ 182139 w 595"/>
                <a:gd name="T43" fmla="*/ 2627 h 537"/>
                <a:gd name="T44" fmla="*/ 192459 w 595"/>
                <a:gd name="T45" fmla="*/ 4081 h 537"/>
                <a:gd name="T46" fmla="*/ 202844 w 595"/>
                <a:gd name="T47" fmla="*/ 6173 h 537"/>
                <a:gd name="T48" fmla="*/ 213085 w 595"/>
                <a:gd name="T49" fmla="*/ 7908 h 537"/>
                <a:gd name="T50" fmla="*/ 223109 w 595"/>
                <a:gd name="T51" fmla="*/ 10632 h 537"/>
                <a:gd name="T52" fmla="*/ 230551 w 595"/>
                <a:gd name="T53" fmla="*/ 12793 h 537"/>
                <a:gd name="T54" fmla="*/ 236641 w 595"/>
                <a:gd name="T55" fmla="*/ 15003 h 537"/>
                <a:gd name="T56" fmla="*/ 243088 w 595"/>
                <a:gd name="T57" fmla="*/ 17452 h 537"/>
                <a:gd name="T58" fmla="*/ 250043 w 595"/>
                <a:gd name="T59" fmla="*/ 19946 h 537"/>
                <a:gd name="T60" fmla="*/ 256152 w 595"/>
                <a:gd name="T61" fmla="*/ 22701 h 537"/>
                <a:gd name="T62" fmla="*/ 262722 w 595"/>
                <a:gd name="T63" fmla="*/ 26541 h 537"/>
                <a:gd name="T64" fmla="*/ 267637 w 595"/>
                <a:gd name="T65" fmla="*/ 30522 h 537"/>
                <a:gd name="T66" fmla="*/ 271604 w 595"/>
                <a:gd name="T67" fmla="*/ 33746 h 537"/>
                <a:gd name="T68" fmla="*/ 275157 w 595"/>
                <a:gd name="T69" fmla="*/ 36464 h 537"/>
                <a:gd name="T70" fmla="*/ 277888 w 595"/>
                <a:gd name="T71" fmla="*/ 40053 h 537"/>
                <a:gd name="T72" fmla="*/ 280429 w 595"/>
                <a:gd name="T73" fmla="*/ 43262 h 537"/>
                <a:gd name="T74" fmla="*/ 282586 w 595"/>
                <a:gd name="T75" fmla="*/ 47682 h 537"/>
                <a:gd name="T76" fmla="*/ 282586 w 595"/>
                <a:gd name="T77" fmla="*/ 148883 h 537"/>
                <a:gd name="T78" fmla="*/ 1 w 595"/>
                <a:gd name="T79" fmla="*/ 148265 h 537"/>
                <a:gd name="T80" fmla="*/ 0 w 595"/>
                <a:gd name="T81" fmla="*/ 50925 h 5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5"/>
                <a:gd name="T124" fmla="*/ 0 h 537"/>
                <a:gd name="T125" fmla="*/ 595 w 595"/>
                <a:gd name="T126" fmla="*/ 537 h 5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5" h="537">
                  <a:moveTo>
                    <a:pt x="0" y="184"/>
                  </a:moveTo>
                  <a:lnTo>
                    <a:pt x="1" y="167"/>
                  </a:lnTo>
                  <a:lnTo>
                    <a:pt x="6" y="149"/>
                  </a:lnTo>
                  <a:lnTo>
                    <a:pt x="13" y="134"/>
                  </a:lnTo>
                  <a:lnTo>
                    <a:pt x="22" y="118"/>
                  </a:lnTo>
                  <a:lnTo>
                    <a:pt x="31" y="106"/>
                  </a:lnTo>
                  <a:lnTo>
                    <a:pt x="40" y="94"/>
                  </a:lnTo>
                  <a:lnTo>
                    <a:pt x="52" y="81"/>
                  </a:lnTo>
                  <a:lnTo>
                    <a:pt x="68" y="69"/>
                  </a:lnTo>
                  <a:lnTo>
                    <a:pt x="87" y="57"/>
                  </a:lnTo>
                  <a:lnTo>
                    <a:pt x="111" y="43"/>
                  </a:lnTo>
                  <a:lnTo>
                    <a:pt x="134" y="33"/>
                  </a:lnTo>
                  <a:lnTo>
                    <a:pt x="162" y="23"/>
                  </a:lnTo>
                  <a:lnTo>
                    <a:pt x="188" y="15"/>
                  </a:lnTo>
                  <a:lnTo>
                    <a:pt x="217" y="9"/>
                  </a:lnTo>
                  <a:lnTo>
                    <a:pt x="244" y="4"/>
                  </a:lnTo>
                  <a:lnTo>
                    <a:pt x="265" y="3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37" y="3"/>
                  </a:lnTo>
                  <a:lnTo>
                    <a:pt x="359" y="5"/>
                  </a:lnTo>
                  <a:lnTo>
                    <a:pt x="383" y="10"/>
                  </a:lnTo>
                  <a:lnTo>
                    <a:pt x="405" y="15"/>
                  </a:lnTo>
                  <a:lnTo>
                    <a:pt x="427" y="22"/>
                  </a:lnTo>
                  <a:lnTo>
                    <a:pt x="448" y="29"/>
                  </a:lnTo>
                  <a:lnTo>
                    <a:pt x="470" y="39"/>
                  </a:lnTo>
                  <a:lnTo>
                    <a:pt x="485" y="46"/>
                  </a:lnTo>
                  <a:lnTo>
                    <a:pt x="498" y="54"/>
                  </a:lnTo>
                  <a:lnTo>
                    <a:pt x="512" y="63"/>
                  </a:lnTo>
                  <a:lnTo>
                    <a:pt x="526" y="72"/>
                  </a:lnTo>
                  <a:lnTo>
                    <a:pt x="539" y="82"/>
                  </a:lnTo>
                  <a:lnTo>
                    <a:pt x="553" y="96"/>
                  </a:lnTo>
                  <a:lnTo>
                    <a:pt x="563" y="110"/>
                  </a:lnTo>
                  <a:lnTo>
                    <a:pt x="572" y="122"/>
                  </a:lnTo>
                  <a:lnTo>
                    <a:pt x="579" y="132"/>
                  </a:lnTo>
                  <a:lnTo>
                    <a:pt x="585" y="144"/>
                  </a:lnTo>
                  <a:lnTo>
                    <a:pt x="590" y="156"/>
                  </a:lnTo>
                  <a:lnTo>
                    <a:pt x="595" y="172"/>
                  </a:lnTo>
                  <a:lnTo>
                    <a:pt x="595" y="537"/>
                  </a:lnTo>
                  <a:lnTo>
                    <a:pt x="1" y="535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4" name="Freeform 88"/>
            <p:cNvSpPr>
              <a:spLocks/>
            </p:cNvSpPr>
            <p:nvPr/>
          </p:nvSpPr>
          <p:spPr bwMode="auto">
            <a:xfrm>
              <a:off x="4757" y="2412"/>
              <a:ext cx="823" cy="729"/>
            </a:xfrm>
            <a:custGeom>
              <a:avLst/>
              <a:gdLst>
                <a:gd name="T0" fmla="*/ 0 w 595"/>
                <a:gd name="T1" fmla="*/ 59034 h 538"/>
                <a:gd name="T2" fmla="*/ 1 w 595"/>
                <a:gd name="T3" fmla="*/ 53625 h 538"/>
                <a:gd name="T4" fmla="*/ 2696 w 595"/>
                <a:gd name="T5" fmla="*/ 47957 h 538"/>
                <a:gd name="T6" fmla="*/ 6175 w 595"/>
                <a:gd name="T7" fmla="*/ 43255 h 538"/>
                <a:gd name="T8" fmla="*/ 10840 w 595"/>
                <a:gd name="T9" fmla="*/ 37900 h 538"/>
                <a:gd name="T10" fmla="*/ 14692 w 595"/>
                <a:gd name="T11" fmla="*/ 34092 h 538"/>
                <a:gd name="T12" fmla="*/ 19608 w 595"/>
                <a:gd name="T13" fmla="*/ 30099 h 538"/>
                <a:gd name="T14" fmla="*/ 25170 w 595"/>
                <a:gd name="T15" fmla="*/ 26119 h 538"/>
                <a:gd name="T16" fmla="*/ 32263 w 595"/>
                <a:gd name="T17" fmla="*/ 21809 h 538"/>
                <a:gd name="T18" fmla="*/ 42086 w 595"/>
                <a:gd name="T19" fmla="*/ 18092 h 538"/>
                <a:gd name="T20" fmla="*/ 53113 w 595"/>
                <a:gd name="T21" fmla="*/ 14226 h 538"/>
                <a:gd name="T22" fmla="*/ 63603 w 595"/>
                <a:gd name="T23" fmla="*/ 10682 h 538"/>
                <a:gd name="T24" fmla="*/ 76954 w 595"/>
                <a:gd name="T25" fmla="*/ 7324 h 538"/>
                <a:gd name="T26" fmla="*/ 88854 w 595"/>
                <a:gd name="T27" fmla="*/ 4774 h 538"/>
                <a:gd name="T28" fmla="*/ 103044 w 595"/>
                <a:gd name="T29" fmla="*/ 2923 h 538"/>
                <a:gd name="T30" fmla="*/ 115813 w 595"/>
                <a:gd name="T31" fmla="*/ 1175 h 538"/>
                <a:gd name="T32" fmla="*/ 126091 w 595"/>
                <a:gd name="T33" fmla="*/ 867 h 538"/>
                <a:gd name="T34" fmla="*/ 138222 w 595"/>
                <a:gd name="T35" fmla="*/ 0 h 538"/>
                <a:gd name="T36" fmla="*/ 150429 w 595"/>
                <a:gd name="T37" fmla="*/ 0 h 538"/>
                <a:gd name="T38" fmla="*/ 160626 w 595"/>
                <a:gd name="T39" fmla="*/ 867 h 538"/>
                <a:gd name="T40" fmla="*/ 170635 w 595"/>
                <a:gd name="T41" fmla="*/ 1592 h 538"/>
                <a:gd name="T42" fmla="*/ 182139 w 595"/>
                <a:gd name="T43" fmla="*/ 3335 h 538"/>
                <a:gd name="T44" fmla="*/ 192459 w 595"/>
                <a:gd name="T45" fmla="*/ 4774 h 538"/>
                <a:gd name="T46" fmla="*/ 203288 w 595"/>
                <a:gd name="T47" fmla="*/ 7272 h 538"/>
                <a:gd name="T48" fmla="*/ 213085 w 595"/>
                <a:gd name="T49" fmla="*/ 9370 h 538"/>
                <a:gd name="T50" fmla="*/ 223109 w 595"/>
                <a:gd name="T51" fmla="*/ 12697 h 538"/>
                <a:gd name="T52" fmla="*/ 230551 w 595"/>
                <a:gd name="T53" fmla="*/ 14668 h 538"/>
                <a:gd name="T54" fmla="*/ 237036 w 595"/>
                <a:gd name="T55" fmla="*/ 17821 h 538"/>
                <a:gd name="T56" fmla="*/ 243088 w 595"/>
                <a:gd name="T57" fmla="*/ 19875 h 538"/>
                <a:gd name="T58" fmla="*/ 250043 w 595"/>
                <a:gd name="T59" fmla="*/ 22636 h 538"/>
                <a:gd name="T60" fmla="*/ 256152 w 595"/>
                <a:gd name="T61" fmla="*/ 26209 h 538"/>
                <a:gd name="T62" fmla="*/ 262722 w 595"/>
                <a:gd name="T63" fmla="*/ 31155 h 538"/>
                <a:gd name="T64" fmla="*/ 267880 w 595"/>
                <a:gd name="T65" fmla="*/ 35392 h 538"/>
                <a:gd name="T66" fmla="*/ 271604 w 595"/>
                <a:gd name="T67" fmla="*/ 39247 h 538"/>
                <a:gd name="T68" fmla="*/ 275157 w 595"/>
                <a:gd name="T69" fmla="*/ 42805 h 538"/>
                <a:gd name="T70" fmla="*/ 277888 w 595"/>
                <a:gd name="T71" fmla="*/ 46511 h 538"/>
                <a:gd name="T72" fmla="*/ 280429 w 595"/>
                <a:gd name="T73" fmla="*/ 50648 h 538"/>
                <a:gd name="T74" fmla="*/ 282586 w 595"/>
                <a:gd name="T75" fmla="*/ 55264 h 538"/>
                <a:gd name="T76" fmla="*/ 282586 w 595"/>
                <a:gd name="T77" fmla="*/ 172974 h 538"/>
                <a:gd name="T78" fmla="*/ 1 w 595"/>
                <a:gd name="T79" fmla="*/ 171940 h 538"/>
                <a:gd name="T80" fmla="*/ 0 w 595"/>
                <a:gd name="T81" fmla="*/ 59034 h 5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5"/>
                <a:gd name="T124" fmla="*/ 0 h 538"/>
                <a:gd name="T125" fmla="*/ 595 w 595"/>
                <a:gd name="T126" fmla="*/ 538 h 5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5" h="538">
                  <a:moveTo>
                    <a:pt x="0" y="184"/>
                  </a:moveTo>
                  <a:lnTo>
                    <a:pt x="1" y="167"/>
                  </a:lnTo>
                  <a:lnTo>
                    <a:pt x="6" y="149"/>
                  </a:lnTo>
                  <a:lnTo>
                    <a:pt x="13" y="134"/>
                  </a:lnTo>
                  <a:lnTo>
                    <a:pt x="23" y="118"/>
                  </a:lnTo>
                  <a:lnTo>
                    <a:pt x="31" y="106"/>
                  </a:lnTo>
                  <a:lnTo>
                    <a:pt x="41" y="94"/>
                  </a:lnTo>
                  <a:lnTo>
                    <a:pt x="53" y="81"/>
                  </a:lnTo>
                  <a:lnTo>
                    <a:pt x="68" y="68"/>
                  </a:lnTo>
                  <a:lnTo>
                    <a:pt x="88" y="56"/>
                  </a:lnTo>
                  <a:lnTo>
                    <a:pt x="112" y="44"/>
                  </a:lnTo>
                  <a:lnTo>
                    <a:pt x="134" y="33"/>
                  </a:lnTo>
                  <a:lnTo>
                    <a:pt x="162" y="23"/>
                  </a:lnTo>
                  <a:lnTo>
                    <a:pt x="187" y="15"/>
                  </a:lnTo>
                  <a:lnTo>
                    <a:pt x="217" y="9"/>
                  </a:lnTo>
                  <a:lnTo>
                    <a:pt x="244" y="4"/>
                  </a:lnTo>
                  <a:lnTo>
                    <a:pt x="265" y="3"/>
                  </a:lnTo>
                  <a:lnTo>
                    <a:pt x="291" y="0"/>
                  </a:lnTo>
                  <a:lnTo>
                    <a:pt x="317" y="0"/>
                  </a:lnTo>
                  <a:lnTo>
                    <a:pt x="338" y="3"/>
                  </a:lnTo>
                  <a:lnTo>
                    <a:pt x="359" y="5"/>
                  </a:lnTo>
                  <a:lnTo>
                    <a:pt x="383" y="10"/>
                  </a:lnTo>
                  <a:lnTo>
                    <a:pt x="405" y="15"/>
                  </a:lnTo>
                  <a:lnTo>
                    <a:pt x="428" y="22"/>
                  </a:lnTo>
                  <a:lnTo>
                    <a:pt x="448" y="29"/>
                  </a:lnTo>
                  <a:lnTo>
                    <a:pt x="470" y="39"/>
                  </a:lnTo>
                  <a:lnTo>
                    <a:pt x="485" y="46"/>
                  </a:lnTo>
                  <a:lnTo>
                    <a:pt x="499" y="55"/>
                  </a:lnTo>
                  <a:lnTo>
                    <a:pt x="512" y="62"/>
                  </a:lnTo>
                  <a:lnTo>
                    <a:pt x="526" y="71"/>
                  </a:lnTo>
                  <a:lnTo>
                    <a:pt x="539" y="82"/>
                  </a:lnTo>
                  <a:lnTo>
                    <a:pt x="553" y="97"/>
                  </a:lnTo>
                  <a:lnTo>
                    <a:pt x="564" y="110"/>
                  </a:lnTo>
                  <a:lnTo>
                    <a:pt x="572" y="122"/>
                  </a:lnTo>
                  <a:lnTo>
                    <a:pt x="579" y="133"/>
                  </a:lnTo>
                  <a:lnTo>
                    <a:pt x="585" y="145"/>
                  </a:lnTo>
                  <a:lnTo>
                    <a:pt x="590" y="157"/>
                  </a:lnTo>
                  <a:lnTo>
                    <a:pt x="595" y="172"/>
                  </a:lnTo>
                  <a:lnTo>
                    <a:pt x="595" y="538"/>
                  </a:lnTo>
                  <a:lnTo>
                    <a:pt x="1" y="535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5" name="Oval 89"/>
            <p:cNvSpPr>
              <a:spLocks noChangeArrowheads="1"/>
            </p:cNvSpPr>
            <p:nvPr/>
          </p:nvSpPr>
          <p:spPr bwMode="auto">
            <a:xfrm>
              <a:off x="4812" y="2446"/>
              <a:ext cx="699" cy="682"/>
            </a:xfrm>
            <a:prstGeom prst="ellipse">
              <a:avLst/>
            </a:prstGeom>
            <a:solidFill>
              <a:srgbClr val="00A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66" name="Oval 90"/>
            <p:cNvSpPr>
              <a:spLocks noChangeArrowheads="1"/>
            </p:cNvSpPr>
            <p:nvPr/>
          </p:nvSpPr>
          <p:spPr bwMode="auto">
            <a:xfrm>
              <a:off x="5207" y="2513"/>
              <a:ext cx="76" cy="74"/>
            </a:xfrm>
            <a:prstGeom prst="ellipse">
              <a:avLst/>
            </a:prstGeom>
            <a:solidFill>
              <a:srgbClr val="80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67" name="Oval 91"/>
            <p:cNvSpPr>
              <a:spLocks noChangeArrowheads="1"/>
            </p:cNvSpPr>
            <p:nvPr/>
          </p:nvSpPr>
          <p:spPr bwMode="auto">
            <a:xfrm>
              <a:off x="5269" y="2560"/>
              <a:ext cx="62" cy="61"/>
            </a:xfrm>
            <a:prstGeom prst="ellipse">
              <a:avLst/>
            </a:prstGeom>
            <a:solidFill>
              <a:srgbClr val="80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68" name="Oval 92"/>
            <p:cNvSpPr>
              <a:spLocks noChangeArrowheads="1"/>
            </p:cNvSpPr>
            <p:nvPr/>
          </p:nvSpPr>
          <p:spPr bwMode="auto">
            <a:xfrm>
              <a:off x="4789" y="685"/>
              <a:ext cx="720" cy="6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  <p:sp>
          <p:nvSpPr>
            <p:cNvPr id="1069" name="Oval 93"/>
            <p:cNvSpPr>
              <a:spLocks noChangeArrowheads="1"/>
            </p:cNvSpPr>
            <p:nvPr/>
          </p:nvSpPr>
          <p:spPr bwMode="auto">
            <a:xfrm>
              <a:off x="4789" y="1584"/>
              <a:ext cx="720" cy="6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/>
            </a:p>
          </p:txBody>
        </p:sp>
      </p:grpSp>
      <p:sp>
        <p:nvSpPr>
          <p:cNvPr id="689247" name="Oval 95"/>
          <p:cNvSpPr>
            <a:spLocks noChangeArrowheads="1"/>
          </p:cNvSpPr>
          <p:nvPr/>
        </p:nvSpPr>
        <p:spPr bwMode="auto">
          <a:xfrm>
            <a:off x="2520156" y="4000500"/>
            <a:ext cx="5544344" cy="288036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MX" altLang="es-MX" dirty="0"/>
          </a:p>
        </p:txBody>
      </p:sp>
      <p:sp>
        <p:nvSpPr>
          <p:cNvPr id="93" name="Rectangle 3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504031" y="0"/>
            <a:ext cx="9072563" cy="576114"/>
          </a:xfrm>
          <a:ln algn="ctr">
            <a:miter lim="800000"/>
            <a:headEnd/>
            <a:tailEnd/>
          </a:ln>
        </p:spPr>
        <p:txBody>
          <a:bodyPr vert="horz" wrap="square" lIns="98746" tIns="49373" rIns="98746" bIns="49373" numCol="1" anchor="ctr" anchorCtr="0" compatLnSpc="1">
            <a:prstTxWarp prst="textNoShape">
              <a:avLst/>
            </a:prstTxWarp>
          </a:bodyPr>
          <a:lstStyle/>
          <a:p>
            <a:pPr defTabSz="987461">
              <a:defRPr/>
            </a:pPr>
            <a:r>
              <a:rPr lang="es-AR" sz="2800" b="1" cap="none" dirty="0" smtClean="0">
                <a:latin typeface="+mn-lt"/>
                <a:ea typeface="+mn-ea"/>
                <a:cs typeface="+mn-cs"/>
              </a:rPr>
              <a:t>Estrategia de Cumplimiento</a:t>
            </a:r>
            <a:endParaRPr lang="en-US" sz="2800" b="1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94" name="1 Marcador de número de diapositiva"/>
          <p:cNvSpPr txBox="1">
            <a:spLocks/>
          </p:cNvSpPr>
          <p:nvPr/>
        </p:nvSpPr>
        <p:spPr>
          <a:xfrm>
            <a:off x="359792" y="6726990"/>
            <a:ext cx="72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671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342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013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682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353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024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5695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366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C0CEA-FBB5-4840-AAD3-604E6B59431D}" type="slidenum">
              <a:rPr lang="es-MX" sz="1000" smtClean="0"/>
              <a:pPr/>
              <a:t>11</a:t>
            </a:fld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2158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8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9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9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209" grpId="0" animBg="1"/>
      <p:bldP spid="689210" grpId="0" animBg="1"/>
      <p:bldP spid="689211" grpId="0" animBg="1"/>
      <p:bldP spid="689212" grpId="0" animBg="1"/>
      <p:bldP spid="689213" grpId="0" animBg="1"/>
      <p:bldP spid="6892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43428"/>
            <a:ext cx="10080625" cy="63807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MX" altLang="es-MX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332148"/>
            <a:ext cx="10096377" cy="323207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MX" altLang="es-MX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06770"/>
            <a:ext cx="10096377" cy="3018711"/>
          </a:xfrm>
          <a:prstGeom prst="rect">
            <a:avLst/>
          </a:prstGeom>
          <a:pattFill prst="pct50">
            <a:fgClr>
              <a:srgbClr val="FFCCCC"/>
            </a:fgClr>
            <a:bgClr>
              <a:srgbClr val="DDDDDD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MX" altLang="es-MX" dirty="0"/>
          </a:p>
        </p:txBody>
      </p:sp>
      <p:sp>
        <p:nvSpPr>
          <p:cNvPr id="750597" name="Text Box 5"/>
          <p:cNvSpPr txBox="1">
            <a:spLocks noChangeArrowheads="1"/>
          </p:cNvSpPr>
          <p:nvPr/>
        </p:nvSpPr>
        <p:spPr bwMode="auto">
          <a:xfrm>
            <a:off x="91006" y="388447"/>
            <a:ext cx="3094192" cy="621744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8746" tIns="49373" rIns="98746" bIns="49373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s-MX" altLang="es-MX" sz="1700" dirty="0">
                <a:solidFill>
                  <a:srgbClr val="FFFFFF"/>
                </a:solidFill>
              </a:rPr>
              <a:t>ANÁLISIS DE RIESGOS</a:t>
            </a:r>
          </a:p>
        </p:txBody>
      </p:sp>
      <p:sp>
        <p:nvSpPr>
          <p:cNvPr id="750598" name="Rectangle 6"/>
          <p:cNvSpPr>
            <a:spLocks noChangeArrowheads="1"/>
          </p:cNvSpPr>
          <p:nvPr/>
        </p:nvSpPr>
        <p:spPr bwMode="auto">
          <a:xfrm>
            <a:off x="4060251" y="2408700"/>
            <a:ext cx="446283" cy="3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750599" name="Freeform 7"/>
          <p:cNvSpPr>
            <a:spLocks/>
          </p:cNvSpPr>
          <p:nvPr/>
        </p:nvSpPr>
        <p:spPr bwMode="auto">
          <a:xfrm>
            <a:off x="8974556" y="5252388"/>
            <a:ext cx="399025" cy="751760"/>
          </a:xfrm>
          <a:custGeom>
            <a:avLst/>
            <a:gdLst>
              <a:gd name="T0" fmla="*/ 2147483647 w 895"/>
              <a:gd name="T1" fmla="*/ 0 h 264"/>
              <a:gd name="T2" fmla="*/ 2147483647 w 895"/>
              <a:gd name="T3" fmla="*/ 2147483647 h 264"/>
              <a:gd name="T4" fmla="*/ 0 w 895"/>
              <a:gd name="T5" fmla="*/ 2147483647 h 264"/>
              <a:gd name="T6" fmla="*/ 0 60000 65536"/>
              <a:gd name="T7" fmla="*/ 0 60000 65536"/>
              <a:gd name="T8" fmla="*/ 0 60000 65536"/>
              <a:gd name="T9" fmla="*/ 0 w 895"/>
              <a:gd name="T10" fmla="*/ 0 h 264"/>
              <a:gd name="T11" fmla="*/ 895 w 895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5" h="264">
                <a:moveTo>
                  <a:pt x="895" y="0"/>
                </a:moveTo>
                <a:lnTo>
                  <a:pt x="895" y="264"/>
                </a:lnTo>
                <a:lnTo>
                  <a:pt x="0" y="264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746" tIns="49373" rIns="98746" bIns="49373"/>
          <a:lstStyle/>
          <a:p>
            <a:endParaRPr lang="es-MX" dirty="0"/>
          </a:p>
        </p:txBody>
      </p:sp>
      <p:sp>
        <p:nvSpPr>
          <p:cNvPr id="750600" name="Freeform 8"/>
          <p:cNvSpPr>
            <a:spLocks/>
          </p:cNvSpPr>
          <p:nvPr/>
        </p:nvSpPr>
        <p:spPr bwMode="auto">
          <a:xfrm>
            <a:off x="8705040" y="4083908"/>
            <a:ext cx="645791" cy="326708"/>
          </a:xfrm>
          <a:custGeom>
            <a:avLst/>
            <a:gdLst>
              <a:gd name="T0" fmla="*/ 0 w 1099"/>
              <a:gd name="T1" fmla="*/ 0 h 812"/>
              <a:gd name="T2" fmla="*/ 2147483647 w 1099"/>
              <a:gd name="T3" fmla="*/ 0 h 812"/>
              <a:gd name="T4" fmla="*/ 2147483647 w 1099"/>
              <a:gd name="T5" fmla="*/ 2147483647 h 812"/>
              <a:gd name="T6" fmla="*/ 0 60000 65536"/>
              <a:gd name="T7" fmla="*/ 0 60000 65536"/>
              <a:gd name="T8" fmla="*/ 0 60000 65536"/>
              <a:gd name="T9" fmla="*/ 0 w 1099"/>
              <a:gd name="T10" fmla="*/ 0 h 812"/>
              <a:gd name="T11" fmla="*/ 1099 w 1099"/>
              <a:gd name="T12" fmla="*/ 812 h 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9" h="812">
                <a:moveTo>
                  <a:pt x="0" y="0"/>
                </a:moveTo>
                <a:lnTo>
                  <a:pt x="1099" y="0"/>
                </a:lnTo>
                <a:lnTo>
                  <a:pt x="1099" y="812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746" tIns="49373" rIns="98746" bIns="49373"/>
          <a:lstStyle/>
          <a:p>
            <a:endParaRPr lang="es-MX" dirty="0"/>
          </a:p>
        </p:txBody>
      </p:sp>
      <p:sp>
        <p:nvSpPr>
          <p:cNvPr id="750601" name="Freeform 9"/>
          <p:cNvSpPr>
            <a:spLocks/>
          </p:cNvSpPr>
          <p:nvPr/>
        </p:nvSpPr>
        <p:spPr bwMode="auto">
          <a:xfrm>
            <a:off x="3360208" y="2223675"/>
            <a:ext cx="1176073" cy="500063"/>
          </a:xfrm>
          <a:custGeom>
            <a:avLst/>
            <a:gdLst>
              <a:gd name="T0" fmla="*/ 2147483647 w 2076"/>
              <a:gd name="T1" fmla="*/ 0 h 505"/>
              <a:gd name="T2" fmla="*/ 2147483647 w 2076"/>
              <a:gd name="T3" fmla="*/ 2147483647 h 505"/>
              <a:gd name="T4" fmla="*/ 0 w 2076"/>
              <a:gd name="T5" fmla="*/ 2147483647 h 505"/>
              <a:gd name="T6" fmla="*/ 0 60000 65536"/>
              <a:gd name="T7" fmla="*/ 0 60000 65536"/>
              <a:gd name="T8" fmla="*/ 0 60000 65536"/>
              <a:gd name="T9" fmla="*/ 0 w 2076"/>
              <a:gd name="T10" fmla="*/ 0 h 505"/>
              <a:gd name="T11" fmla="*/ 2076 w 2076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6" h="505">
                <a:moveTo>
                  <a:pt x="2076" y="0"/>
                </a:moveTo>
                <a:lnTo>
                  <a:pt x="2076" y="505"/>
                </a:lnTo>
                <a:lnTo>
                  <a:pt x="0" y="505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746" tIns="49373" rIns="98746" bIns="49373"/>
          <a:lstStyle/>
          <a:p>
            <a:endParaRPr lang="es-MX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1263" y="1445246"/>
            <a:ext cx="2912181" cy="618411"/>
            <a:chOff x="115" y="1213"/>
            <a:chExt cx="1664" cy="371"/>
          </a:xfrm>
        </p:grpSpPr>
        <p:sp>
          <p:nvSpPr>
            <p:cNvPr id="15434" name="Rectangle 11"/>
            <p:cNvSpPr>
              <a:spLocks noChangeArrowheads="1"/>
            </p:cNvSpPr>
            <p:nvPr/>
          </p:nvSpPr>
          <p:spPr bwMode="auto">
            <a:xfrm>
              <a:off x="115" y="1213"/>
              <a:ext cx="1664" cy="34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sz="1700" dirty="0">
                <a:solidFill>
                  <a:schemeClr val="tx1"/>
                </a:solidFill>
              </a:endParaRPr>
            </a:p>
          </p:txBody>
        </p:sp>
        <p:sp>
          <p:nvSpPr>
            <p:cNvPr id="15435" name="Text Box 12"/>
            <p:cNvSpPr txBox="1">
              <a:spLocks noChangeArrowheads="1"/>
            </p:cNvSpPr>
            <p:nvPr/>
          </p:nvSpPr>
          <p:spPr bwMode="auto">
            <a:xfrm>
              <a:off x="156" y="1215"/>
              <a:ext cx="145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700" dirty="0">
                  <a:solidFill>
                    <a:schemeClr val="tx1"/>
                  </a:solidFill>
                </a:rPr>
                <a:t>Identificación de </a:t>
              </a:r>
            </a:p>
            <a:p>
              <a:pPr algn="ctr" eaLnBrk="1" hangingPunct="1"/>
              <a:r>
                <a:rPr lang="es-MX" altLang="es-MX" sz="1700" dirty="0">
                  <a:solidFill>
                    <a:schemeClr val="tx1"/>
                  </a:solidFill>
                </a:rPr>
                <a:t>controles existentes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267139" y="1198548"/>
            <a:ext cx="2184135" cy="1056799"/>
            <a:chOff x="3581" y="1065"/>
            <a:chExt cx="1248" cy="634"/>
          </a:xfrm>
        </p:grpSpPr>
        <p:sp>
          <p:nvSpPr>
            <p:cNvPr id="750606" name="Freeform 14"/>
            <p:cNvSpPr>
              <a:spLocks/>
            </p:cNvSpPr>
            <p:nvPr/>
          </p:nvSpPr>
          <p:spPr bwMode="auto">
            <a:xfrm>
              <a:off x="3581" y="1065"/>
              <a:ext cx="1248" cy="634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0" y="586"/>
                </a:cxn>
                <a:cxn ang="0">
                  <a:pos x="716" y="1173"/>
                </a:cxn>
                <a:cxn ang="0">
                  <a:pos x="1434" y="586"/>
                </a:cxn>
                <a:cxn ang="0">
                  <a:pos x="716" y="0"/>
                </a:cxn>
              </a:cxnLst>
              <a:rect l="0" t="0" r="r" b="b"/>
              <a:pathLst>
                <a:path w="1434" h="1173">
                  <a:moveTo>
                    <a:pt x="716" y="0"/>
                  </a:moveTo>
                  <a:lnTo>
                    <a:pt x="0" y="586"/>
                  </a:lnTo>
                  <a:lnTo>
                    <a:pt x="716" y="1173"/>
                  </a:lnTo>
                  <a:lnTo>
                    <a:pt x="1434" y="586"/>
                  </a:lnTo>
                  <a:lnTo>
                    <a:pt x="716" y="0"/>
                  </a:lnTo>
                  <a:close/>
                </a:path>
              </a:pathLst>
            </a:custGeom>
            <a:gradFill rotWithShape="0">
              <a:gsLst>
                <a:gs pos="0">
                  <a:srgbClr val="E37A1B"/>
                </a:gs>
                <a:gs pos="50000">
                  <a:srgbClr val="FF9933">
                    <a:alpha val="67999"/>
                  </a:srgbClr>
                </a:gs>
                <a:gs pos="100000">
                  <a:srgbClr val="E37A1B"/>
                </a:gs>
              </a:gsLst>
              <a:lin ang="27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MX" dirty="0">
                <a:latin typeface="Arial" pitchFamily="34" charset="0"/>
              </a:endParaRPr>
            </a:p>
          </p:txBody>
        </p:sp>
        <p:sp>
          <p:nvSpPr>
            <p:cNvPr id="750607" name="Text Box 15"/>
            <p:cNvSpPr txBox="1">
              <a:spLocks noChangeArrowheads="1"/>
            </p:cNvSpPr>
            <p:nvPr/>
          </p:nvSpPr>
          <p:spPr bwMode="auto">
            <a:xfrm>
              <a:off x="3754" y="1167"/>
              <a:ext cx="93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Controles</a:t>
              </a:r>
            </a:p>
            <a:p>
              <a:pPr algn="ctr">
                <a:defRPr/>
              </a:pPr>
              <a:r>
                <a:rPr lang="es-MX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documentados?</a:t>
              </a:r>
            </a:p>
          </p:txBody>
        </p:sp>
      </p:grpSp>
      <p:sp>
        <p:nvSpPr>
          <p:cNvPr id="750608" name="Text Box 16"/>
          <p:cNvSpPr txBox="1">
            <a:spLocks noChangeArrowheads="1"/>
          </p:cNvSpPr>
          <p:nvPr/>
        </p:nvSpPr>
        <p:spPr bwMode="auto">
          <a:xfrm>
            <a:off x="5775358" y="1416908"/>
            <a:ext cx="340485" cy="3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750609" name="Text Box 17"/>
          <p:cNvSpPr txBox="1">
            <a:spLocks noChangeArrowheads="1"/>
          </p:cNvSpPr>
          <p:nvPr/>
        </p:nvSpPr>
        <p:spPr bwMode="auto">
          <a:xfrm>
            <a:off x="8705040" y="1406907"/>
            <a:ext cx="1410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750610" name="Rectangle 18"/>
          <p:cNvSpPr>
            <a:spLocks noChangeArrowheads="1"/>
          </p:cNvSpPr>
          <p:nvPr/>
        </p:nvSpPr>
        <p:spPr bwMode="auto">
          <a:xfrm>
            <a:off x="7005685" y="2398698"/>
            <a:ext cx="2468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NO</a:t>
            </a:r>
            <a:endParaRPr lang="es-MX" altLang="es-MX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961559" y="2492043"/>
            <a:ext cx="1856865" cy="640080"/>
            <a:chOff x="2265" y="2463"/>
            <a:chExt cx="988" cy="384"/>
          </a:xfrm>
        </p:grpSpPr>
        <p:sp>
          <p:nvSpPr>
            <p:cNvPr id="15428" name="Rectangle 20"/>
            <p:cNvSpPr>
              <a:spLocks noChangeArrowheads="1"/>
            </p:cNvSpPr>
            <p:nvPr/>
          </p:nvSpPr>
          <p:spPr bwMode="auto">
            <a:xfrm>
              <a:off x="2265" y="2463"/>
              <a:ext cx="98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dirty="0">
                <a:solidFill>
                  <a:schemeClr val="tx1"/>
                </a:solidFill>
              </a:endParaRPr>
            </a:p>
          </p:txBody>
        </p:sp>
        <p:sp>
          <p:nvSpPr>
            <p:cNvPr id="15429" name="Text Box 21"/>
            <p:cNvSpPr txBox="1">
              <a:spLocks noChangeArrowheads="1"/>
            </p:cNvSpPr>
            <p:nvPr/>
          </p:nvSpPr>
          <p:spPr bwMode="auto">
            <a:xfrm>
              <a:off x="2295" y="2503"/>
              <a:ext cx="9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chemeClr val="tx1"/>
                  </a:solidFill>
                </a:rPr>
                <a:t>Documentación de Controles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408897" y="3805543"/>
            <a:ext cx="2283892" cy="498395"/>
            <a:chOff x="3662" y="2487"/>
            <a:chExt cx="1305" cy="299"/>
          </a:xfrm>
        </p:grpSpPr>
        <p:sp>
          <p:nvSpPr>
            <p:cNvPr id="15426" name="Rectangle 23"/>
            <p:cNvSpPr>
              <a:spLocks noChangeArrowheads="1"/>
            </p:cNvSpPr>
            <p:nvPr/>
          </p:nvSpPr>
          <p:spPr bwMode="auto">
            <a:xfrm>
              <a:off x="3662" y="2487"/>
              <a:ext cx="1305" cy="2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s-MX" altLang="es-MX" sz="1300" dirty="0">
                <a:solidFill>
                  <a:schemeClr val="tx1"/>
                </a:solidFill>
              </a:endParaRPr>
            </a:p>
          </p:txBody>
        </p:sp>
        <p:sp>
          <p:nvSpPr>
            <p:cNvPr id="15427" name="Text Box 24"/>
            <p:cNvSpPr txBox="1">
              <a:spLocks noChangeArrowheads="1"/>
            </p:cNvSpPr>
            <p:nvPr/>
          </p:nvSpPr>
          <p:spPr bwMode="auto">
            <a:xfrm>
              <a:off x="3706" y="2494"/>
              <a:ext cx="1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 smtClean="0">
                  <a:solidFill>
                    <a:schemeClr val="tx1"/>
                  </a:solidFill>
                </a:rPr>
                <a:t>Pruebas de eficacia de </a:t>
              </a:r>
              <a:r>
                <a:rPr lang="es-MX" altLang="es-MX" sz="1300" dirty="0">
                  <a:solidFill>
                    <a:schemeClr val="tx1"/>
                  </a:solidFill>
                </a:rPr>
                <a:t>los Controles</a:t>
              </a:r>
            </a:p>
          </p:txBody>
        </p:sp>
      </p:grpSp>
      <p:sp>
        <p:nvSpPr>
          <p:cNvPr id="750617" name="Line 25"/>
          <p:cNvSpPr>
            <a:spLocks noChangeShapeType="1"/>
          </p:cNvSpPr>
          <p:nvPr/>
        </p:nvSpPr>
        <p:spPr bwMode="auto">
          <a:xfrm flipH="1" flipV="1">
            <a:off x="3024188" y="6004148"/>
            <a:ext cx="313269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746" tIns="49373" rIns="98746" bIns="49373" anchor="ctr"/>
          <a:lstStyle/>
          <a:p>
            <a:endParaRPr lang="es-MX" dirty="0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877926" y="1726947"/>
            <a:ext cx="2170135" cy="2121932"/>
            <a:chOff x="3726" y="1200"/>
            <a:chExt cx="786" cy="1056"/>
          </a:xfrm>
        </p:grpSpPr>
        <p:sp>
          <p:nvSpPr>
            <p:cNvPr id="15418" name="Line 27"/>
            <p:cNvSpPr>
              <a:spLocks noChangeShapeType="1"/>
            </p:cNvSpPr>
            <p:nvPr/>
          </p:nvSpPr>
          <p:spPr bwMode="auto">
            <a:xfrm flipH="1">
              <a:off x="3936" y="2016"/>
              <a:ext cx="57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3726" y="1200"/>
              <a:ext cx="786" cy="1056"/>
              <a:chOff x="3726" y="1200"/>
              <a:chExt cx="786" cy="105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3726" y="1300"/>
                <a:ext cx="564" cy="721"/>
                <a:chOff x="3726" y="1300"/>
                <a:chExt cx="564" cy="721"/>
              </a:xfrm>
            </p:grpSpPr>
            <p:sp>
              <p:nvSpPr>
                <p:cNvPr id="15424" name="Rectangle 30"/>
                <p:cNvSpPr>
                  <a:spLocks noChangeArrowheads="1"/>
                </p:cNvSpPr>
                <p:nvPr/>
              </p:nvSpPr>
              <p:spPr bwMode="auto">
                <a:xfrm>
                  <a:off x="3726" y="1300"/>
                  <a:ext cx="321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9pPr>
                </a:lstStyle>
                <a:p>
                  <a:pPr algn="ctr" eaLnBrk="1" hangingPunct="1"/>
                  <a:endParaRPr lang="es-MX" altLang="es-MX" dirty="0"/>
                </a:p>
              </p:txBody>
            </p:sp>
            <p:sp>
              <p:nvSpPr>
                <p:cNvPr id="15425" name="Rectangle 31"/>
                <p:cNvSpPr>
                  <a:spLocks noChangeArrowheads="1"/>
                </p:cNvSpPr>
                <p:nvPr/>
              </p:nvSpPr>
              <p:spPr bwMode="auto">
                <a:xfrm>
                  <a:off x="3873" y="1727"/>
                  <a:ext cx="417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Trebuchet MS" pitchFamily="34" charset="0"/>
                    </a:defRPr>
                  </a:lvl9pPr>
                </a:lstStyle>
                <a:p>
                  <a:pPr algn="ctr" eaLnBrk="1" hangingPunct="1"/>
                  <a:endParaRPr lang="es-MX" altLang="es-MX" dirty="0"/>
                </a:p>
              </p:txBody>
            </p:sp>
          </p:grpSp>
          <p:sp>
            <p:nvSpPr>
              <p:cNvPr id="15421" name="Line 32"/>
              <p:cNvSpPr>
                <a:spLocks noChangeShapeType="1"/>
              </p:cNvSpPr>
              <p:nvPr/>
            </p:nvSpPr>
            <p:spPr bwMode="auto">
              <a:xfrm>
                <a:off x="4272" y="1200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15422" name="Line 33"/>
              <p:cNvSpPr>
                <a:spLocks noChangeShapeType="1"/>
              </p:cNvSpPr>
              <p:nvPr/>
            </p:nvSpPr>
            <p:spPr bwMode="auto">
              <a:xfrm>
                <a:off x="4512" y="1200"/>
                <a:ext cx="0" cy="81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15423" name="Line 34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0" cy="24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 dirty="0"/>
              </a:p>
            </p:txBody>
          </p:sp>
        </p:grpSp>
      </p:grpSp>
      <p:sp>
        <p:nvSpPr>
          <p:cNvPr id="750627" name="Line 35"/>
          <p:cNvSpPr>
            <a:spLocks noChangeShapeType="1"/>
          </p:cNvSpPr>
          <p:nvPr/>
        </p:nvSpPr>
        <p:spPr bwMode="auto">
          <a:xfrm>
            <a:off x="5523343" y="1728614"/>
            <a:ext cx="72804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746" tIns="49373" rIns="98746" bIns="49373" anchor="ctr"/>
          <a:lstStyle/>
          <a:p>
            <a:endParaRPr lang="es-MX" dirty="0"/>
          </a:p>
        </p:txBody>
      </p:sp>
      <p:sp>
        <p:nvSpPr>
          <p:cNvPr id="750628" name="Line 36"/>
          <p:cNvSpPr>
            <a:spLocks noChangeShapeType="1"/>
          </p:cNvSpPr>
          <p:nvPr/>
        </p:nvSpPr>
        <p:spPr bwMode="auto">
          <a:xfrm flipV="1">
            <a:off x="1676604" y="2023651"/>
            <a:ext cx="0" cy="233862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746" tIns="49373" rIns="98746" bIns="49373" anchor="ctr"/>
          <a:lstStyle/>
          <a:p>
            <a:endParaRPr lang="es-MX" dirty="0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129194" y="1091868"/>
            <a:ext cx="2366147" cy="1163479"/>
            <a:chOff x="1788" y="1065"/>
            <a:chExt cx="1352" cy="634"/>
          </a:xfrm>
        </p:grpSpPr>
        <p:sp>
          <p:nvSpPr>
            <p:cNvPr id="750630" name="Freeform 38"/>
            <p:cNvSpPr>
              <a:spLocks/>
            </p:cNvSpPr>
            <p:nvPr/>
          </p:nvSpPr>
          <p:spPr bwMode="auto">
            <a:xfrm>
              <a:off x="2048" y="1065"/>
              <a:ext cx="1092" cy="634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0" y="586"/>
                </a:cxn>
                <a:cxn ang="0">
                  <a:pos x="716" y="1173"/>
                </a:cxn>
                <a:cxn ang="0">
                  <a:pos x="1434" y="586"/>
                </a:cxn>
                <a:cxn ang="0">
                  <a:pos x="716" y="0"/>
                </a:cxn>
              </a:cxnLst>
              <a:rect l="0" t="0" r="r" b="b"/>
              <a:pathLst>
                <a:path w="1434" h="1173">
                  <a:moveTo>
                    <a:pt x="716" y="0"/>
                  </a:moveTo>
                  <a:lnTo>
                    <a:pt x="0" y="586"/>
                  </a:lnTo>
                  <a:lnTo>
                    <a:pt x="716" y="1173"/>
                  </a:lnTo>
                  <a:lnTo>
                    <a:pt x="1434" y="586"/>
                  </a:lnTo>
                  <a:lnTo>
                    <a:pt x="716" y="0"/>
                  </a:lnTo>
                  <a:close/>
                </a:path>
              </a:pathLst>
            </a:custGeom>
            <a:gradFill rotWithShape="0">
              <a:gsLst>
                <a:gs pos="0">
                  <a:srgbClr val="E37A1B"/>
                </a:gs>
                <a:gs pos="50000">
                  <a:srgbClr val="FF9933">
                    <a:alpha val="67999"/>
                  </a:srgbClr>
                </a:gs>
                <a:gs pos="100000">
                  <a:srgbClr val="E37A1B"/>
                </a:gs>
              </a:gsLst>
              <a:lin ang="2700000" scaled="1"/>
            </a:gra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s-MX" sz="1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50631" name="Text Box 39"/>
            <p:cNvSpPr txBox="1">
              <a:spLocks noChangeArrowheads="1"/>
            </p:cNvSpPr>
            <p:nvPr/>
          </p:nvSpPr>
          <p:spPr bwMode="auto">
            <a:xfrm>
              <a:off x="2203" y="1187"/>
              <a:ext cx="76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Controles</a:t>
              </a:r>
            </a:p>
            <a:p>
              <a:pPr algn="ctr">
                <a:defRPr/>
              </a:pPr>
              <a:r>
                <a:rPr lang="es-MX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confiables</a:t>
              </a:r>
            </a:p>
            <a:p>
              <a:pPr algn="ctr">
                <a:defRPr/>
              </a:pPr>
              <a:r>
                <a:rPr lang="es-MX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?</a:t>
              </a:r>
            </a:p>
          </p:txBody>
        </p:sp>
        <p:sp>
          <p:nvSpPr>
            <p:cNvPr id="15417" name="Line 40"/>
            <p:cNvSpPr>
              <a:spLocks noChangeShapeType="1"/>
            </p:cNvSpPr>
            <p:nvPr/>
          </p:nvSpPr>
          <p:spPr bwMode="auto">
            <a:xfrm>
              <a:off x="1788" y="1383"/>
              <a:ext cx="2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 sz="1800" dirty="0"/>
            </a:p>
          </p:txBody>
        </p:sp>
      </p:grpSp>
      <p:sp>
        <p:nvSpPr>
          <p:cNvPr id="750633" name="Line 41"/>
          <p:cNvSpPr>
            <a:spLocks noChangeShapeType="1"/>
          </p:cNvSpPr>
          <p:nvPr/>
        </p:nvSpPr>
        <p:spPr bwMode="auto">
          <a:xfrm>
            <a:off x="1676604" y="1031861"/>
            <a:ext cx="0" cy="4217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746" tIns="49373" rIns="98746" bIns="49373" anchor="ctr"/>
          <a:lstStyle/>
          <a:p>
            <a:endParaRPr lang="es-MX" dirty="0"/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5957370" y="4303936"/>
            <a:ext cx="1501593" cy="511731"/>
            <a:chOff x="3024" y="2688"/>
            <a:chExt cx="912" cy="288"/>
          </a:xfrm>
        </p:grpSpPr>
        <p:sp>
          <p:nvSpPr>
            <p:cNvPr id="15411" name="Line 43"/>
            <p:cNvSpPr>
              <a:spLocks noChangeShapeType="1"/>
            </p:cNvSpPr>
            <p:nvPr/>
          </p:nvSpPr>
          <p:spPr bwMode="auto">
            <a:xfrm flipH="1">
              <a:off x="3024" y="2976"/>
              <a:ext cx="9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5412" name="Line 44"/>
            <p:cNvSpPr>
              <a:spLocks noChangeShapeType="1"/>
            </p:cNvSpPr>
            <p:nvPr/>
          </p:nvSpPr>
          <p:spPr bwMode="auto">
            <a:xfrm flipV="1">
              <a:off x="3936" y="2688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  <p:sp>
        <p:nvSpPr>
          <p:cNvPr id="15384" name="Text Box 47"/>
          <p:cNvSpPr txBox="1">
            <a:spLocks noChangeArrowheads="1"/>
          </p:cNvSpPr>
          <p:nvPr/>
        </p:nvSpPr>
        <p:spPr bwMode="auto">
          <a:xfrm>
            <a:off x="91006" y="4362277"/>
            <a:ext cx="3094192" cy="868441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8746" tIns="49373" rIns="98746" bIns="49373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MX" altLang="es-MX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MX" altLang="es-MX" dirty="0">
                <a:solidFill>
                  <a:srgbClr val="FFFFFF"/>
                </a:solidFill>
              </a:rPr>
              <a:t>PLANES DE REMEDIACIÓN DE </a:t>
            </a:r>
            <a:r>
              <a:rPr lang="es-MX" altLang="es-MX" dirty="0" smtClean="0">
                <a:solidFill>
                  <a:srgbClr val="FFFFFF"/>
                </a:solidFill>
              </a:rPr>
              <a:t>LA APLICACIÓN DEL CONTROL</a:t>
            </a:r>
            <a:endParaRPr lang="es-MX" altLang="es-MX" dirty="0">
              <a:solidFill>
                <a:srgbClr val="FFFFFF"/>
              </a:solidFill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68011" y="5462415"/>
            <a:ext cx="2819425" cy="1050131"/>
            <a:chOff x="116" y="3693"/>
            <a:chExt cx="1611" cy="630"/>
          </a:xfrm>
        </p:grpSpPr>
        <p:sp>
          <p:nvSpPr>
            <p:cNvPr id="15409" name="Text Box 49"/>
            <p:cNvSpPr txBox="1">
              <a:spLocks noChangeArrowheads="1"/>
            </p:cNvSpPr>
            <p:nvPr/>
          </p:nvSpPr>
          <p:spPr bwMode="auto">
            <a:xfrm>
              <a:off x="119" y="3908"/>
              <a:ext cx="1608" cy="415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i="1" dirty="0">
                  <a:solidFill>
                    <a:schemeClr val="tx1"/>
                  </a:solidFill>
                </a:rPr>
                <a:t>Conclusiones acerca del Sistema</a:t>
              </a:r>
            </a:p>
            <a:p>
              <a:pPr algn="ctr" eaLnBrk="1" hangingPunct="1"/>
              <a:r>
                <a:rPr lang="es-MX" altLang="es-MX" sz="1300" i="1" dirty="0">
                  <a:solidFill>
                    <a:schemeClr val="tx1"/>
                  </a:solidFill>
                </a:rPr>
                <a:t>Permite la detección de futuras deficiencias en los controles</a:t>
              </a:r>
            </a:p>
          </p:txBody>
        </p:sp>
        <p:sp>
          <p:nvSpPr>
            <p:cNvPr id="15410" name="Text Box 50"/>
            <p:cNvSpPr txBox="1">
              <a:spLocks noChangeArrowheads="1"/>
            </p:cNvSpPr>
            <p:nvPr/>
          </p:nvSpPr>
          <p:spPr bwMode="auto">
            <a:xfrm>
              <a:off x="116" y="3693"/>
              <a:ext cx="1606" cy="215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>
                  <a:solidFill>
                    <a:schemeClr val="tx1"/>
                  </a:solidFill>
                </a:rPr>
                <a:t>Evaluación final de </a:t>
              </a:r>
              <a:r>
                <a:rPr lang="es-MX" altLang="es-MX" sz="1300" dirty="0" smtClean="0">
                  <a:solidFill>
                    <a:schemeClr val="tx1"/>
                  </a:solidFill>
                </a:rPr>
                <a:t>la Entidad</a:t>
              </a:r>
              <a:endParaRPr lang="es-MX" altLang="es-MX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6132381" y="5269055"/>
            <a:ext cx="2852677" cy="1296828"/>
            <a:chOff x="3504" y="3688"/>
            <a:chExt cx="1630" cy="778"/>
          </a:xfrm>
        </p:grpSpPr>
        <p:sp>
          <p:nvSpPr>
            <p:cNvPr id="15407" name="Text Box 52"/>
            <p:cNvSpPr txBox="1">
              <a:spLocks noChangeArrowheads="1"/>
            </p:cNvSpPr>
            <p:nvPr/>
          </p:nvSpPr>
          <p:spPr bwMode="auto">
            <a:xfrm>
              <a:off x="3504" y="3931"/>
              <a:ext cx="1626" cy="535"/>
            </a:xfrm>
            <a:prstGeom prst="rect">
              <a:avLst/>
            </a:prstGeom>
            <a:solidFill>
              <a:srgbClr val="FFFF99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es-MX" altLang="es-MX" sz="1300" i="1" dirty="0">
                  <a:solidFill>
                    <a:schemeClr val="tx1"/>
                  </a:solidFill>
                </a:rPr>
                <a:t>- riesgos</a:t>
              </a:r>
            </a:p>
            <a:p>
              <a:pPr eaLnBrk="1" hangingPunct="1"/>
              <a:r>
                <a:rPr lang="es-MX" altLang="es-MX" sz="1300" i="1" dirty="0">
                  <a:solidFill>
                    <a:schemeClr val="tx1"/>
                  </a:solidFill>
                </a:rPr>
                <a:t>- controles</a:t>
              </a:r>
            </a:p>
            <a:p>
              <a:pPr eaLnBrk="1" hangingPunct="1"/>
              <a:r>
                <a:rPr lang="es-MX" altLang="es-MX" sz="1300" i="1" dirty="0">
                  <a:solidFill>
                    <a:schemeClr val="tx1"/>
                  </a:solidFill>
                </a:rPr>
                <a:t>- referencias a Planes </a:t>
              </a:r>
              <a:r>
                <a:rPr lang="es-MX" altLang="es-MX" sz="1300" i="1" dirty="0" smtClean="0">
                  <a:solidFill>
                    <a:schemeClr val="tx1"/>
                  </a:solidFill>
                </a:rPr>
                <a:t>de remediación</a:t>
              </a:r>
              <a:endParaRPr lang="es-MX" altLang="es-MX" sz="1300" i="1" dirty="0">
                <a:solidFill>
                  <a:schemeClr val="tx1"/>
                </a:solidFill>
              </a:endParaRPr>
            </a:p>
          </p:txBody>
        </p:sp>
        <p:sp>
          <p:nvSpPr>
            <p:cNvPr id="15408" name="Text Box 53"/>
            <p:cNvSpPr txBox="1">
              <a:spLocks noChangeArrowheads="1"/>
            </p:cNvSpPr>
            <p:nvPr/>
          </p:nvSpPr>
          <p:spPr bwMode="auto">
            <a:xfrm>
              <a:off x="3504" y="3688"/>
              <a:ext cx="1630" cy="243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es-MX" altLang="es-MX" sz="1300" dirty="0">
                  <a:solidFill>
                    <a:schemeClr val="tx1"/>
                  </a:solidFill>
                </a:rPr>
                <a:t>Evaluación Final del Proceso</a:t>
              </a:r>
            </a:p>
          </p:txBody>
        </p:sp>
      </p:grpSp>
      <p:sp>
        <p:nvSpPr>
          <p:cNvPr id="750646" name="Oval 54"/>
          <p:cNvSpPr>
            <a:spLocks noChangeArrowheads="1"/>
          </p:cNvSpPr>
          <p:nvPr/>
        </p:nvSpPr>
        <p:spPr bwMode="auto">
          <a:xfrm>
            <a:off x="4326269" y="4403948"/>
            <a:ext cx="1627601" cy="835105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s-MX" altLang="es-MX" sz="1900" dirty="0"/>
              <a:t>Control</a:t>
            </a:r>
          </a:p>
          <a:p>
            <a:pPr algn="ctr" eaLnBrk="1" hangingPunct="1"/>
            <a:r>
              <a:rPr lang="es-MX" altLang="es-MX" sz="1900" dirty="0"/>
              <a:t>Ineficaz</a:t>
            </a:r>
          </a:p>
        </p:txBody>
      </p:sp>
      <p:sp>
        <p:nvSpPr>
          <p:cNvPr id="750647" name="Freeform 55"/>
          <p:cNvSpPr>
            <a:spLocks/>
          </p:cNvSpPr>
          <p:nvPr/>
        </p:nvSpPr>
        <p:spPr bwMode="auto">
          <a:xfrm>
            <a:off x="6809673" y="2290350"/>
            <a:ext cx="546034" cy="513398"/>
          </a:xfrm>
          <a:custGeom>
            <a:avLst/>
            <a:gdLst>
              <a:gd name="T0" fmla="*/ 2147483647 w 2076"/>
              <a:gd name="T1" fmla="*/ 0 h 505"/>
              <a:gd name="T2" fmla="*/ 2147483647 w 2076"/>
              <a:gd name="T3" fmla="*/ 2147483647 h 505"/>
              <a:gd name="T4" fmla="*/ 0 w 2076"/>
              <a:gd name="T5" fmla="*/ 2147483647 h 505"/>
              <a:gd name="T6" fmla="*/ 0 60000 65536"/>
              <a:gd name="T7" fmla="*/ 0 60000 65536"/>
              <a:gd name="T8" fmla="*/ 0 60000 65536"/>
              <a:gd name="T9" fmla="*/ 0 w 2076"/>
              <a:gd name="T10" fmla="*/ 0 h 505"/>
              <a:gd name="T11" fmla="*/ 2076 w 2076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6" h="505">
                <a:moveTo>
                  <a:pt x="2076" y="0"/>
                </a:moveTo>
                <a:lnTo>
                  <a:pt x="2076" y="505"/>
                </a:lnTo>
                <a:lnTo>
                  <a:pt x="0" y="505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746" tIns="49373" rIns="98746" bIns="49373"/>
          <a:lstStyle/>
          <a:p>
            <a:endParaRPr lang="es-MX" dirty="0"/>
          </a:p>
        </p:txBody>
      </p:sp>
      <p:sp>
        <p:nvSpPr>
          <p:cNvPr id="750648" name="Oval 56"/>
          <p:cNvSpPr>
            <a:spLocks noChangeArrowheads="1"/>
          </p:cNvSpPr>
          <p:nvPr/>
        </p:nvSpPr>
        <p:spPr bwMode="auto">
          <a:xfrm>
            <a:off x="8453025" y="4420617"/>
            <a:ext cx="1627601" cy="835105"/>
          </a:xfrm>
          <a:prstGeom prst="ellipse">
            <a:avLst/>
          </a:prstGeom>
          <a:solidFill>
            <a:srgbClr val="00EC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s-MX" altLang="es-MX" sz="1900" dirty="0"/>
              <a:t>Control </a:t>
            </a:r>
          </a:p>
          <a:p>
            <a:pPr algn="ctr" eaLnBrk="1" hangingPunct="1"/>
            <a:r>
              <a:rPr lang="es-MX" altLang="es-MX" sz="1900" dirty="0"/>
              <a:t>Eficaz</a:t>
            </a:r>
          </a:p>
        </p:txBody>
      </p:sp>
      <p:sp>
        <p:nvSpPr>
          <p:cNvPr id="750649" name="Freeform 57"/>
          <p:cNvSpPr>
            <a:spLocks/>
          </p:cNvSpPr>
          <p:nvPr/>
        </p:nvSpPr>
        <p:spPr bwMode="auto">
          <a:xfrm flipH="1">
            <a:off x="5957370" y="3128789"/>
            <a:ext cx="446278" cy="865108"/>
          </a:xfrm>
          <a:custGeom>
            <a:avLst/>
            <a:gdLst>
              <a:gd name="T0" fmla="*/ 2147483647 w 2076"/>
              <a:gd name="T1" fmla="*/ 0 h 505"/>
              <a:gd name="T2" fmla="*/ 2147483647 w 2076"/>
              <a:gd name="T3" fmla="*/ 2147483647 h 505"/>
              <a:gd name="T4" fmla="*/ 0 w 2076"/>
              <a:gd name="T5" fmla="*/ 2147483647 h 505"/>
              <a:gd name="T6" fmla="*/ 0 60000 65536"/>
              <a:gd name="T7" fmla="*/ 0 60000 65536"/>
              <a:gd name="T8" fmla="*/ 0 60000 65536"/>
              <a:gd name="T9" fmla="*/ 0 w 2076"/>
              <a:gd name="T10" fmla="*/ 0 h 505"/>
              <a:gd name="T11" fmla="*/ 2076 w 2076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6" h="505">
                <a:moveTo>
                  <a:pt x="2076" y="0"/>
                </a:moveTo>
                <a:lnTo>
                  <a:pt x="2076" y="505"/>
                </a:lnTo>
                <a:lnTo>
                  <a:pt x="0" y="505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746" tIns="49373" rIns="98746" bIns="49373"/>
          <a:lstStyle/>
          <a:p>
            <a:endParaRPr lang="es-MX" dirty="0"/>
          </a:p>
        </p:txBody>
      </p:sp>
      <p:sp>
        <p:nvSpPr>
          <p:cNvPr id="750650" name="Line 58"/>
          <p:cNvSpPr>
            <a:spLocks noChangeShapeType="1"/>
          </p:cNvSpPr>
          <p:nvPr/>
        </p:nvSpPr>
        <p:spPr bwMode="auto">
          <a:xfrm flipH="1" flipV="1">
            <a:off x="3213200" y="4800664"/>
            <a:ext cx="1116569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746" tIns="49373" rIns="98746" bIns="49373" anchor="ctr"/>
          <a:lstStyle/>
          <a:p>
            <a:endParaRPr lang="es-MX" dirty="0"/>
          </a:p>
        </p:txBody>
      </p:sp>
      <p:sp>
        <p:nvSpPr>
          <p:cNvPr id="750653" name="Oval 61"/>
          <p:cNvSpPr>
            <a:spLocks noChangeArrowheads="1"/>
          </p:cNvSpPr>
          <p:nvPr/>
        </p:nvSpPr>
        <p:spPr bwMode="auto">
          <a:xfrm>
            <a:off x="3444214" y="4563968"/>
            <a:ext cx="588036" cy="480060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MX" altLang="es-MX" sz="26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3168104" y="4803998"/>
            <a:ext cx="1764109" cy="1040130"/>
            <a:chOff x="1968" y="2304"/>
            <a:chExt cx="1008" cy="624"/>
          </a:xfrm>
        </p:grpSpPr>
        <p:sp>
          <p:nvSpPr>
            <p:cNvPr id="15403" name="AutoShape 68"/>
            <p:cNvSpPr>
              <a:spLocks noChangeArrowheads="1"/>
            </p:cNvSpPr>
            <p:nvPr/>
          </p:nvSpPr>
          <p:spPr bwMode="auto">
            <a:xfrm>
              <a:off x="1968" y="2304"/>
              <a:ext cx="1008" cy="624"/>
            </a:xfrm>
            <a:prstGeom prst="irregularSeal1">
              <a:avLst/>
            </a:prstGeom>
            <a:solidFill>
              <a:srgbClr val="FFFF2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es-MX" altLang="es-MX" sz="1300" dirty="0">
                <a:solidFill>
                  <a:srgbClr val="FF0000"/>
                </a:solidFill>
              </a:endParaRPr>
            </a:p>
          </p:txBody>
        </p:sp>
        <p:sp>
          <p:nvSpPr>
            <p:cNvPr id="15404" name="Text Box 69"/>
            <p:cNvSpPr txBox="1">
              <a:spLocks noChangeArrowheads="1"/>
            </p:cNvSpPr>
            <p:nvPr/>
          </p:nvSpPr>
          <p:spPr bwMode="auto">
            <a:xfrm>
              <a:off x="2112" y="2448"/>
              <a:ext cx="72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s-MX" dirty="0">
                  <a:solidFill>
                    <a:srgbClr val="FF0000"/>
                  </a:solidFill>
                </a:rPr>
                <a:t>FALLA DE CONTROL</a:t>
              </a:r>
            </a:p>
          </p:txBody>
        </p:sp>
      </p:grp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7005685" y="4337273"/>
            <a:ext cx="2468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NO</a:t>
            </a:r>
            <a:endParaRPr lang="es-MX" altLang="es-MX" dirty="0"/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8928744" y="3717344"/>
            <a:ext cx="340485" cy="3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 flipH="1" flipV="1">
            <a:off x="3382960" y="2938765"/>
            <a:ext cx="1566347" cy="5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8746" tIns="49373" rIns="98746" bIns="49373" anchor="ctr"/>
          <a:lstStyle/>
          <a:p>
            <a:endParaRPr lang="es-MX" dirty="0"/>
          </a:p>
        </p:txBody>
      </p:sp>
      <p:sp>
        <p:nvSpPr>
          <p:cNvPr id="15399" name="Text Box 47"/>
          <p:cNvSpPr txBox="1">
            <a:spLocks noChangeArrowheads="1"/>
          </p:cNvSpPr>
          <p:nvPr/>
        </p:nvSpPr>
        <p:spPr bwMode="auto">
          <a:xfrm>
            <a:off x="259016" y="2375362"/>
            <a:ext cx="3094192" cy="876776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82F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8746" tIns="49373" rIns="98746" bIns="49373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es-MX" altLang="es-MX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MX" altLang="es-MX" dirty="0">
                <a:solidFill>
                  <a:srgbClr val="FFFFFF"/>
                </a:solidFill>
              </a:rPr>
              <a:t>PLANES DE REMEDIACIÓN </a:t>
            </a:r>
            <a:r>
              <a:rPr lang="es-MX" altLang="es-MX" dirty="0" smtClean="0">
                <a:solidFill>
                  <a:srgbClr val="FFFFFF"/>
                </a:solidFill>
              </a:rPr>
              <a:t>DEL </a:t>
            </a:r>
            <a:r>
              <a:rPr lang="es-MX" altLang="es-MX" dirty="0">
                <a:solidFill>
                  <a:srgbClr val="FFFFFF"/>
                </a:solidFill>
              </a:rPr>
              <a:t>DISEÑO</a:t>
            </a:r>
          </a:p>
        </p:txBody>
      </p:sp>
      <p:sp>
        <p:nvSpPr>
          <p:cNvPr id="15400" name="74 CuadroTexto"/>
          <p:cNvSpPr txBox="1">
            <a:spLocks noChangeArrowheads="1"/>
          </p:cNvSpPr>
          <p:nvPr/>
        </p:nvSpPr>
        <p:spPr bwMode="auto">
          <a:xfrm>
            <a:off x="7542968" y="750158"/>
            <a:ext cx="2372195" cy="2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sz="1300" dirty="0">
                <a:solidFill>
                  <a:schemeClr val="tx1"/>
                </a:solidFill>
              </a:rPr>
              <a:t>AREA DE CONTROL INTERNO</a:t>
            </a:r>
          </a:p>
        </p:txBody>
      </p:sp>
      <p:sp>
        <p:nvSpPr>
          <p:cNvPr id="15401" name="75 CuadroTexto"/>
          <p:cNvSpPr txBox="1">
            <a:spLocks noChangeArrowheads="1"/>
          </p:cNvSpPr>
          <p:nvPr/>
        </p:nvSpPr>
        <p:spPr bwMode="auto">
          <a:xfrm>
            <a:off x="7558720" y="3438828"/>
            <a:ext cx="2441445" cy="2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s-MX" altLang="es-MX" sz="1300" dirty="0">
                <a:solidFill>
                  <a:schemeClr val="tx1"/>
                </a:solidFill>
              </a:rPr>
              <a:t>AREA DE AUDITORÍA INTERNA</a:t>
            </a:r>
          </a:p>
        </p:txBody>
      </p:sp>
      <p:sp>
        <p:nvSpPr>
          <p:cNvPr id="750652" name="Oval 6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23988" y="2664346"/>
            <a:ext cx="588036" cy="480060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8746" tIns="49373" rIns="98746" bIns="49373" anchor="ctr"/>
          <a:lstStyle>
            <a:lvl1pPr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MX" altLang="es-MX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2" name="1 Marcador de número de diapositiva"/>
          <p:cNvSpPr txBox="1">
            <a:spLocks/>
          </p:cNvSpPr>
          <p:nvPr/>
        </p:nvSpPr>
        <p:spPr>
          <a:xfrm>
            <a:off x="215856" y="6726990"/>
            <a:ext cx="72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671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342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013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682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353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024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5695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9366" algn="l" defTabSz="98734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C0CEA-FBB5-4840-AAD3-604E6B59431D}" type="slidenum">
              <a:rPr lang="es-MX" sz="1000" smtClean="0"/>
              <a:pPr/>
              <a:t>12</a:t>
            </a:fld>
            <a:endParaRPr lang="es-MX" sz="1000" dirty="0"/>
          </a:p>
        </p:txBody>
      </p: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3312120" y="2880370"/>
            <a:ext cx="1764109" cy="1040130"/>
            <a:chOff x="1968" y="2304"/>
            <a:chExt cx="1008" cy="624"/>
          </a:xfrm>
        </p:grpSpPr>
        <p:sp>
          <p:nvSpPr>
            <p:cNvPr id="15405" name="AutoShape 64"/>
            <p:cNvSpPr>
              <a:spLocks noChangeArrowheads="1"/>
            </p:cNvSpPr>
            <p:nvPr/>
          </p:nvSpPr>
          <p:spPr bwMode="auto">
            <a:xfrm>
              <a:off x="1968" y="2304"/>
              <a:ext cx="1008" cy="624"/>
            </a:xfrm>
            <a:prstGeom prst="irregularSeal1">
              <a:avLst/>
            </a:prstGeom>
            <a:solidFill>
              <a:srgbClr val="FFFF2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es-MX" altLang="es-MX" sz="1300" dirty="0">
                <a:solidFill>
                  <a:srgbClr val="FF0000"/>
                </a:solidFill>
              </a:endParaRPr>
            </a:p>
          </p:txBody>
        </p:sp>
        <p:sp>
          <p:nvSpPr>
            <p:cNvPr id="15406" name="Text Box 65"/>
            <p:cNvSpPr txBox="1">
              <a:spLocks noChangeArrowheads="1"/>
            </p:cNvSpPr>
            <p:nvPr/>
          </p:nvSpPr>
          <p:spPr bwMode="auto">
            <a:xfrm>
              <a:off x="2112" y="2448"/>
              <a:ext cx="72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s-MX" dirty="0">
                  <a:solidFill>
                    <a:srgbClr val="FF0000"/>
                  </a:solidFill>
                </a:rPr>
                <a:t>FALLA DE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955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0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0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5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75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0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0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7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7" dur="500"/>
                                        <p:tgtEl>
                                          <p:spTgt spid="75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2" dur="500"/>
                                        <p:tgtEl>
                                          <p:spTgt spid="7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7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75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5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1" dur="500"/>
                                        <p:tgtEl>
                                          <p:spTgt spid="75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8" grpId="0" autoUpdateAnimBg="0"/>
      <p:bldP spid="750599" grpId="0" animBg="1"/>
      <p:bldP spid="750600" grpId="0" animBg="1"/>
      <p:bldP spid="750601" grpId="0" animBg="1"/>
      <p:bldP spid="750608" grpId="0" autoUpdateAnimBg="0"/>
      <p:bldP spid="750609" grpId="0" autoUpdateAnimBg="0"/>
      <p:bldP spid="750610" grpId="0" autoUpdateAnimBg="0"/>
      <p:bldP spid="750617" grpId="0" animBg="1"/>
      <p:bldP spid="750627" grpId="0" animBg="1"/>
      <p:bldP spid="750628" grpId="0" animBg="1"/>
      <p:bldP spid="750633" grpId="0" animBg="1"/>
      <p:bldP spid="15384" grpId="0" animBg="1"/>
      <p:bldP spid="750646" grpId="0" animBg="1" autoUpdateAnimBg="0"/>
      <p:bldP spid="750647" grpId="0" animBg="1"/>
      <p:bldP spid="750648" grpId="0" animBg="1" autoUpdateAnimBg="0"/>
      <p:bldP spid="750649" grpId="0" animBg="1"/>
      <p:bldP spid="750650" grpId="0" animBg="1"/>
      <p:bldP spid="750653" grpId="0" animBg="1"/>
      <p:bldP spid="68" grpId="0" autoUpdateAnimBg="0"/>
      <p:bldP spid="69" grpId="0" autoUpdateAnimBg="0"/>
      <p:bldP spid="74" grpId="0" animBg="1"/>
      <p:bldP spid="15399" grpId="0" animBg="1"/>
      <p:bldP spid="750652" grpId="0" animBg="1"/>
      <p:bldP spid="7506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583089" y="6727507"/>
            <a:ext cx="685086" cy="18002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88D0DB-3428-4556-B8B0-7167AD1041FB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4" name="7 Título"/>
          <p:cNvSpPr txBox="1">
            <a:spLocks/>
          </p:cNvSpPr>
          <p:nvPr/>
        </p:nvSpPr>
        <p:spPr bwMode="gray">
          <a:xfrm>
            <a:off x="719772" y="5040630"/>
            <a:ext cx="8916115" cy="1371839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ts val="3143"/>
              </a:lnSpc>
              <a:defRPr/>
            </a:pPr>
            <a:r>
              <a:rPr lang="es-MX" sz="3429" cap="all" dirty="0">
                <a:latin typeface="+mj-lt"/>
                <a:ea typeface="+mj-ea"/>
                <a:cs typeface="+mj-cs"/>
              </a:rPr>
              <a:t/>
            </a:r>
            <a:br>
              <a:rPr lang="es-MX" sz="3429" cap="all" dirty="0">
                <a:latin typeface="+mj-lt"/>
                <a:ea typeface="+mj-ea"/>
                <a:cs typeface="+mj-cs"/>
              </a:rPr>
            </a:br>
            <a:r>
              <a:rPr lang="es-MX" sz="3429" cap="all" dirty="0">
                <a:latin typeface="+mj-lt"/>
                <a:ea typeface="+mj-ea"/>
                <a:cs typeface="+mj-cs"/>
              </a:rPr>
              <a:t/>
            </a:r>
            <a:br>
              <a:rPr lang="es-MX" sz="3429" cap="all" dirty="0">
                <a:latin typeface="+mj-lt"/>
                <a:ea typeface="+mj-ea"/>
                <a:cs typeface="+mj-cs"/>
              </a:rPr>
            </a:br>
            <a:r>
              <a:rPr lang="es-MX" sz="6858" cap="all" dirty="0">
                <a:latin typeface="+mj-lt"/>
                <a:ea typeface="+mj-ea"/>
                <a:cs typeface="+mj-cs"/>
              </a:rPr>
              <a:t>gracias</a:t>
            </a:r>
            <a:endParaRPr lang="es-MX" sz="3429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57805"/>
              </p:ext>
            </p:extLst>
          </p:nvPr>
        </p:nvGraphicFramePr>
        <p:xfrm>
          <a:off x="719772" y="856774"/>
          <a:ext cx="4320540" cy="5364480"/>
        </p:xfrm>
        <a:graphic>
          <a:graphicData uri="http://schemas.openxmlformats.org/drawingml/2006/table">
            <a:tbl>
              <a:tblPr/>
              <a:tblGrid>
                <a:gridCol w="4320540"/>
              </a:tblGrid>
              <a:tr h="5280660">
                <a:tc>
                  <a:txBody>
                    <a:bodyPr/>
                    <a:lstStyle/>
                    <a:p>
                      <a:r>
                        <a:rPr lang="es-MX" sz="3500" b="1" kern="1200" cap="small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Contacto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s-MX" sz="1900" b="1" dirty="0">
                        <a:latin typeface="Georgia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2000" b="1" dirty="0" smtClean="0">
                          <a:latin typeface="Georgia"/>
                          <a:ea typeface="Arial"/>
                          <a:cs typeface="Times New Roman"/>
                        </a:rPr>
                        <a:t>Mazars Consultores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800" dirty="0" smtClean="0">
                          <a:latin typeface="Arial"/>
                          <a:ea typeface="Arial"/>
                          <a:cs typeface="Times New Roman"/>
                        </a:rPr>
                        <a:t>Jorge </a:t>
                      </a:r>
                      <a:r>
                        <a:rPr lang="es-MX" sz="1800" dirty="0">
                          <a:latin typeface="Arial"/>
                          <a:ea typeface="Arial"/>
                          <a:cs typeface="Times New Roman"/>
                        </a:rPr>
                        <a:t>Valencia del Toro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800" dirty="0">
                          <a:latin typeface="Arial"/>
                          <a:ea typeface="Arial"/>
                          <a:cs typeface="Times New Roman"/>
                        </a:rPr>
                        <a:t>Socio Líder de la práctica de Consultoría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800" dirty="0">
                          <a:latin typeface="Arial"/>
                          <a:ea typeface="Arial"/>
                          <a:cs typeface="Times New Roman"/>
                        </a:rPr>
                        <a:t>Tel.: +52 (55) 59 80 52 00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800" dirty="0">
                          <a:latin typeface="Arial"/>
                          <a:ea typeface="Arial"/>
                          <a:cs typeface="Times New Roman"/>
                        </a:rPr>
                        <a:t>Cel.: 04455 85 31 88 70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800" dirty="0">
                          <a:latin typeface="Arial"/>
                          <a:ea typeface="Arial"/>
                          <a:cs typeface="Times New Roman"/>
                        </a:rPr>
                        <a:t>E-mail: </a:t>
                      </a:r>
                      <a:r>
                        <a:rPr lang="es-MX" sz="1800" u="sng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Times New Roman"/>
                          <a:hlinkClick r:id="rId3"/>
                        </a:rPr>
                        <a:t>jorge.valencia@mazars.com.mx</a:t>
                      </a:r>
                      <a:endParaRPr lang="es-MX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s-MX" sz="1900" b="1" dirty="0" smtClean="0">
                        <a:latin typeface="Georgia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900" b="1" dirty="0" smtClean="0">
                          <a:latin typeface="Georgia"/>
                          <a:ea typeface="Arial"/>
                          <a:cs typeface="Times New Roman"/>
                        </a:rPr>
                        <a:t>Dirección</a:t>
                      </a:r>
                      <a:endParaRPr lang="es-MX" sz="1900" b="1" dirty="0">
                        <a:latin typeface="Georgia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700" dirty="0">
                          <a:latin typeface="Arial"/>
                          <a:ea typeface="Arial"/>
                          <a:cs typeface="Times New Roman"/>
                        </a:rPr>
                        <a:t>Paseo de la Reforma 295 Piso 8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700" dirty="0">
                          <a:latin typeface="Arial"/>
                          <a:ea typeface="Arial"/>
                          <a:cs typeface="Times New Roman"/>
                        </a:rPr>
                        <a:t>Col. Cuauhtémoc Del. Cuauhtémoc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MX" sz="1700" dirty="0">
                          <a:latin typeface="Arial"/>
                          <a:ea typeface="Arial"/>
                          <a:cs typeface="Times New Roman"/>
                        </a:rPr>
                        <a:t>CP 06500 México, DF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700" dirty="0">
                          <a:latin typeface="Arial"/>
                          <a:ea typeface="Arial"/>
                          <a:cs typeface="Times New Roman"/>
                        </a:rPr>
                        <a:t>Tel. +52 (55) 59 80 52 00</a:t>
                      </a:r>
                      <a:endParaRPr lang="es-MX" sz="17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700" dirty="0">
                          <a:latin typeface="Arial"/>
                          <a:ea typeface="Arial"/>
                          <a:cs typeface="Times New Roman"/>
                        </a:rPr>
                        <a:t>Fax. +52 (55) 59 80 53 10</a:t>
                      </a:r>
                      <a:endParaRPr lang="es-MX" sz="17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NUESTROS SERVICIOS</a:t>
            </a:r>
            <a:endParaRPr lang="es-MX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6256" y="1059818"/>
            <a:ext cx="5183744" cy="5420952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Mazars ofrece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servicios de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C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onsultoría y de Auditoria  en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SSAE 16, ISAE 3402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(SAS 70)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28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Informe </a:t>
            </a:r>
            <a:r>
              <a:rPr lang="es-MX" sz="2800" dirty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sobre los </a:t>
            </a:r>
            <a:r>
              <a:rPr lang="es-MX" sz="28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Controles </a:t>
            </a:r>
            <a:r>
              <a:rPr lang="es-MX" sz="2800" dirty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 una </a:t>
            </a:r>
            <a:r>
              <a:rPr lang="es-MX" sz="28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Organización </a:t>
            </a:r>
            <a:r>
              <a:rPr lang="es-MX" sz="2800" dirty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 </a:t>
            </a:r>
            <a:r>
              <a:rPr lang="es-MX" sz="2800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Servicios</a:t>
            </a:r>
            <a:endParaRPr lang="es-MX" sz="2800" dirty="0" smtClean="0">
              <a:solidFill>
                <a:srgbClr val="7030A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659A80-71DB-4A85-AD94-91630DE76985}" type="datetime1">
              <a:rPr lang="es-MX" smtClean="0"/>
              <a:pPr/>
              <a:t>12/03/2015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pic>
        <p:nvPicPr>
          <p:cNvPr id="8" name="10 Marcador de posición de imagen" descr="2316784_138066099.jpg"/>
          <p:cNvPicPr>
            <a:picLocks noChangeAspect="1"/>
          </p:cNvPicPr>
          <p:nvPr/>
        </p:nvPicPr>
        <p:blipFill>
          <a:blip r:embed="rId3" cstate="print"/>
          <a:srcRect l="22400" r="35278" b="-656"/>
          <a:stretch>
            <a:fillRect/>
          </a:stretch>
        </p:blipFill>
        <p:spPr>
          <a:xfrm>
            <a:off x="431800" y="864146"/>
            <a:ext cx="331216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Estándar SSAE 16 (SAS 70)</a:t>
            </a:r>
            <a:endParaRPr lang="es-MX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792138"/>
            <a:ext cx="9000833" cy="54209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s-MX" sz="2400" dirty="0" err="1"/>
              <a:t>Statement</a:t>
            </a:r>
            <a:r>
              <a:rPr lang="es-MX" sz="2400" dirty="0"/>
              <a:t> </a:t>
            </a:r>
            <a:r>
              <a:rPr lang="es-MX" sz="2400" dirty="0" err="1"/>
              <a:t>on</a:t>
            </a:r>
            <a:r>
              <a:rPr lang="es-MX" sz="2400" dirty="0"/>
              <a:t> </a:t>
            </a:r>
            <a:r>
              <a:rPr lang="es-MX" sz="2400" dirty="0" err="1"/>
              <a:t>Standards</a:t>
            </a:r>
            <a:r>
              <a:rPr lang="es-MX" sz="2400" dirty="0"/>
              <a:t> </a:t>
            </a:r>
            <a:r>
              <a:rPr lang="es-MX" sz="2400" dirty="0" err="1"/>
              <a:t>for</a:t>
            </a:r>
            <a:r>
              <a:rPr lang="es-MX" sz="2400" dirty="0"/>
              <a:t> </a:t>
            </a:r>
            <a:r>
              <a:rPr lang="es-MX" sz="2400" dirty="0" err="1"/>
              <a:t>Attestation</a:t>
            </a:r>
            <a:r>
              <a:rPr lang="es-MX" sz="2400" dirty="0"/>
              <a:t> Nᵒ 16 (SSAE 16) (la declaración de normas para las certificaciones Nᵒ 16) fue emitida por la </a:t>
            </a:r>
            <a:r>
              <a:rPr lang="es-MX" sz="2400" dirty="0" err="1"/>
              <a:t>Auditing</a:t>
            </a:r>
            <a:r>
              <a:rPr lang="es-MX" sz="2400" dirty="0"/>
              <a:t> </a:t>
            </a:r>
            <a:r>
              <a:rPr lang="es-MX" sz="2400" dirty="0" err="1"/>
              <a:t>Standards</a:t>
            </a:r>
            <a:r>
              <a:rPr lang="es-MX" sz="2400" dirty="0"/>
              <a:t> </a:t>
            </a:r>
            <a:r>
              <a:rPr lang="es-MX" sz="2400" dirty="0" err="1"/>
              <a:t>Board</a:t>
            </a:r>
            <a:r>
              <a:rPr lang="es-MX" sz="2400" dirty="0"/>
              <a:t> (ASB) (la junta de normas de auditoría) del American </a:t>
            </a:r>
            <a:r>
              <a:rPr lang="es-MX" sz="2400" dirty="0" err="1"/>
              <a:t>Institute</a:t>
            </a:r>
            <a:r>
              <a:rPr lang="es-MX" sz="2400" dirty="0"/>
              <a:t> of </a:t>
            </a:r>
            <a:r>
              <a:rPr lang="es-MX" sz="2400" dirty="0" err="1"/>
              <a:t>Certified</a:t>
            </a:r>
            <a:r>
              <a:rPr lang="es-MX" sz="2400" dirty="0"/>
              <a:t> </a:t>
            </a:r>
            <a:r>
              <a:rPr lang="es-MX" sz="2400" dirty="0" err="1"/>
              <a:t>Public</a:t>
            </a:r>
            <a:r>
              <a:rPr lang="es-MX" sz="2400" dirty="0"/>
              <a:t> </a:t>
            </a:r>
            <a:r>
              <a:rPr lang="es-MX" sz="2400" dirty="0" err="1"/>
              <a:t>Accountants</a:t>
            </a:r>
            <a:r>
              <a:rPr lang="es-MX" sz="2400" dirty="0"/>
              <a:t> (AICPA) (el instituto americano de contadores públicos certificados</a:t>
            </a:r>
            <a:r>
              <a:rPr lang="es-MX" sz="2400" dirty="0" smtClean="0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s-MX" sz="2400" dirty="0" smtClean="0"/>
              <a:t>SSAE </a:t>
            </a:r>
            <a:r>
              <a:rPr lang="es-MX" sz="2400" dirty="0"/>
              <a:t>16 es documentada en las AICPA Professional </a:t>
            </a:r>
            <a:r>
              <a:rPr lang="es-MX" sz="2400" dirty="0" err="1"/>
              <a:t>Standards</a:t>
            </a:r>
            <a:r>
              <a:rPr lang="es-MX" sz="2400" dirty="0"/>
              <a:t> (las normas profesionales del AICPA) como </a:t>
            </a:r>
            <a:r>
              <a:rPr lang="es-MX" sz="2400" dirty="0" err="1"/>
              <a:t>Reporting</a:t>
            </a:r>
            <a:r>
              <a:rPr lang="es-MX" sz="2400" dirty="0"/>
              <a:t> </a:t>
            </a:r>
            <a:r>
              <a:rPr lang="es-MX" sz="2400" dirty="0" err="1"/>
              <a:t>on</a:t>
            </a:r>
            <a:r>
              <a:rPr lang="es-MX" sz="2400" dirty="0"/>
              <a:t> </a:t>
            </a:r>
            <a:r>
              <a:rPr lang="es-MX" sz="2400" dirty="0" err="1"/>
              <a:t>Controls</a:t>
            </a:r>
            <a:r>
              <a:rPr lang="es-MX" sz="2400" dirty="0"/>
              <a:t> at a </a:t>
            </a:r>
            <a:r>
              <a:rPr lang="es-MX" sz="2400" dirty="0" err="1"/>
              <a:t>Service</a:t>
            </a:r>
            <a:r>
              <a:rPr lang="es-MX" sz="2400" dirty="0"/>
              <a:t> </a:t>
            </a:r>
            <a:r>
              <a:rPr lang="es-MX" sz="2400" dirty="0" err="1"/>
              <a:t>Organization</a:t>
            </a:r>
            <a:r>
              <a:rPr lang="es-MX" sz="2400" dirty="0"/>
              <a:t> </a:t>
            </a:r>
            <a:r>
              <a:rPr lang="es-MX" sz="2400" b="1" dirty="0">
                <a:solidFill>
                  <a:srgbClr val="7030A0"/>
                </a:solidFill>
              </a:rPr>
              <a:t>(la presentación de informes sobre los controles en una organización de servicios</a:t>
            </a:r>
            <a:r>
              <a:rPr lang="es-MX" sz="2400" b="1" dirty="0" smtClean="0">
                <a:solidFill>
                  <a:srgbClr val="7030A0"/>
                </a:solidFill>
              </a:rPr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Norma Internacional ISAE 3402.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Boletín 7090 Instituto Mexicano de Contadores Públicos (IMCP), Comisión de Normas de Auditoría y Aseguramiento (CONAA).</a:t>
            </a:r>
            <a:endParaRPr lang="es-MX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9F1-3916-4E8A-A239-9EDFF7F282BC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446" y="907215"/>
            <a:ext cx="8640832" cy="550154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2400" dirty="0" smtClean="0"/>
              <a:t>Permiten </a:t>
            </a:r>
            <a:r>
              <a:rPr lang="es-MX" sz="2400" dirty="0"/>
              <a:t>a las organizaciones de servicio, garantizar la </a:t>
            </a:r>
            <a:r>
              <a:rPr lang="es-MX" sz="2400" b="1" dirty="0"/>
              <a:t>integridad de los procesos</a:t>
            </a:r>
            <a:r>
              <a:rPr lang="es-MX" sz="2400" dirty="0"/>
              <a:t> para sus clientes</a:t>
            </a:r>
            <a:r>
              <a:rPr lang="es-MX" sz="2400" dirty="0" smtClean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2400" dirty="0" smtClean="0"/>
              <a:t>Además</a:t>
            </a:r>
            <a:r>
              <a:rPr lang="es-MX" sz="2400" dirty="0"/>
              <a:t>, responden a la necesidad de tener reglas de control interno, como lo exige </a:t>
            </a:r>
            <a:r>
              <a:rPr lang="es-MX" sz="2400" dirty="0" smtClean="0"/>
              <a:t>la Ley </a:t>
            </a:r>
            <a:r>
              <a:rPr lang="es-MX" sz="2400" dirty="0" err="1"/>
              <a:t>Sarbanes-Oxley</a:t>
            </a:r>
            <a:r>
              <a:rPr lang="es-MX" sz="2400" dirty="0"/>
              <a:t>. </a:t>
            </a:r>
            <a:endParaRPr lang="es-MX" sz="2400" dirty="0" smtClean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2400" dirty="0" smtClean="0"/>
              <a:t>Se </a:t>
            </a:r>
            <a:r>
              <a:rPr lang="es-MX" sz="2400" dirty="0"/>
              <a:t>dirigen principalmente a compañías cuyos servicios tienen un fuerte impacto en las finanzas de sus </a:t>
            </a:r>
            <a:r>
              <a:rPr lang="es-MX" sz="2400" dirty="0" smtClean="0"/>
              <a:t>clientes.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2400" dirty="0" smtClean="0"/>
              <a:t>Regula la revisión del control interno de la organizaciones de servicios.</a:t>
            </a:r>
            <a:endParaRPr lang="es-MX" sz="24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2400" dirty="0" smtClean="0"/>
              <a:t>Se enfoca a riesgos relacionados la integridad, exactitud</a:t>
            </a:r>
            <a:r>
              <a:rPr lang="es-MX" sz="2400" dirty="0"/>
              <a:t> </a:t>
            </a:r>
            <a:r>
              <a:rPr lang="es-MX" sz="2400" dirty="0" smtClean="0"/>
              <a:t>y validez de la información que impacta los estados financieros de sus clientes.</a:t>
            </a:r>
            <a:endParaRPr lang="es-MX" sz="24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MX" sz="2400" dirty="0" smtClean="0"/>
              <a:t>El informe consiste en una opinión independiente.</a:t>
            </a:r>
            <a:endParaRPr lang="es-MX" sz="2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7A0-9949-4D8B-9865-91C65651F578}" type="datetime1">
              <a:rPr lang="es-MX" smtClean="0"/>
              <a:pPr/>
              <a:t>12/03/2015</a:t>
            </a:fld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4</a:t>
            </a:fld>
            <a:endParaRPr lang="fr-F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9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Auditorias en </a:t>
            </a:r>
            <a:r>
              <a:rPr lang="es-MX" dirty="0" err="1" smtClean="0"/>
              <a:t>sas</a:t>
            </a:r>
            <a:r>
              <a:rPr lang="es-MX" dirty="0" smtClean="0"/>
              <a:t> 70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9792" y="771807"/>
            <a:ext cx="9216856" cy="54209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MX" sz="2800" b="1" dirty="0">
                <a:solidFill>
                  <a:srgbClr val="7030A0"/>
                </a:solidFill>
              </a:rPr>
              <a:t>Tipo 1</a:t>
            </a:r>
            <a:endParaRPr lang="es-MX" sz="28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MX" sz="2400" dirty="0" smtClean="0"/>
              <a:t>Revisa </a:t>
            </a:r>
            <a:r>
              <a:rPr lang="es-MX" sz="2400" dirty="0"/>
              <a:t>sus sistemas para evaluar si la descripción de sus controles presenta claramente lo que estaba en su lugar y el diseño de sus </a:t>
            </a:r>
            <a:r>
              <a:rPr lang="es-MX" sz="2400" dirty="0" smtClean="0"/>
              <a:t>controles cumplen adecuadamente con </a:t>
            </a:r>
            <a:r>
              <a:rPr lang="es-MX" sz="2400" dirty="0"/>
              <a:t>los objetivos de sus controles de seguridad </a:t>
            </a: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una fecha determinada</a:t>
            </a:r>
            <a:r>
              <a:rPr lang="es-MX" sz="2400" dirty="0" smtClean="0"/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s-MX" sz="24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MX" sz="2800" b="1" dirty="0" smtClean="0">
                <a:solidFill>
                  <a:srgbClr val="7030A0"/>
                </a:solidFill>
              </a:rPr>
              <a:t>Tipo </a:t>
            </a:r>
            <a:r>
              <a:rPr lang="es-MX" sz="2800" b="1" dirty="0">
                <a:solidFill>
                  <a:srgbClr val="7030A0"/>
                </a:solidFill>
              </a:rPr>
              <a:t>2</a:t>
            </a:r>
            <a:endParaRPr lang="es-MX" sz="28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MX" sz="2400" dirty="0" smtClean="0"/>
              <a:t>Revisa </a:t>
            </a:r>
            <a:r>
              <a:rPr lang="es-MX" sz="2400" dirty="0"/>
              <a:t>sus sistemas para evaluar si la descripción de sus controles presenta claramente lo que estaba en su lugar y el diseño </a:t>
            </a: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la efectividad de la operación</a:t>
            </a:r>
            <a:r>
              <a:rPr lang="es-MX" sz="2400" dirty="0">
                <a:solidFill>
                  <a:srgbClr val="7030A0"/>
                </a:solidFill>
              </a:rPr>
              <a:t> </a:t>
            </a:r>
            <a:r>
              <a:rPr lang="es-MX" sz="2400" dirty="0"/>
              <a:t>de sus controles </a:t>
            </a:r>
            <a:r>
              <a:rPr lang="es-MX" sz="2400" dirty="0" smtClean="0"/>
              <a:t>cumplen adecuadamente con </a:t>
            </a:r>
            <a:r>
              <a:rPr lang="es-MX" sz="2400" dirty="0"/>
              <a:t>los objetivos de sus controles de seguridad </a:t>
            </a:r>
            <a:r>
              <a:rPr lang="es-MX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lo </a:t>
            </a: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largo de un período de tiempo </a:t>
            </a:r>
            <a:r>
              <a:rPr lang="es-MX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especificado”</a:t>
            </a:r>
            <a:r>
              <a:rPr lang="es-MX" sz="2400" dirty="0" smtClean="0"/>
              <a:t> </a:t>
            </a:r>
            <a:r>
              <a:rPr lang="es-MX" sz="2400" dirty="0"/>
              <a:t>(típicamente seis meses).</a:t>
            </a:r>
          </a:p>
          <a:p>
            <a:endParaRPr lang="es-MX" sz="2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7A0-9949-4D8B-9865-91C65651F578}" type="datetime1">
              <a:rPr lang="es-MX" smtClean="0"/>
              <a:pPr/>
              <a:t>12/03/2015</a:t>
            </a:fld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5</a:t>
            </a:fld>
            <a:endParaRPr lang="fr-F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5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soc</a:t>
            </a:r>
            <a:r>
              <a:rPr lang="es-MX" dirty="0"/>
              <a:t> (</a:t>
            </a:r>
            <a:r>
              <a:rPr lang="es-MX" dirty="0" err="1"/>
              <a:t>Service</a:t>
            </a:r>
            <a:r>
              <a:rPr lang="es-MX" dirty="0"/>
              <a:t> </a:t>
            </a:r>
            <a:r>
              <a:rPr lang="es-MX" dirty="0" err="1"/>
              <a:t>Organization</a:t>
            </a:r>
            <a:r>
              <a:rPr lang="es-MX" dirty="0"/>
              <a:t> Control)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000" y="1059818"/>
            <a:ext cx="9000833" cy="5420952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s-MX" sz="2400" dirty="0"/>
              <a:t>SOC </a:t>
            </a:r>
            <a:r>
              <a:rPr lang="es-MX" sz="2400" dirty="0" smtClean="0"/>
              <a:t>significa: </a:t>
            </a:r>
            <a:r>
              <a:rPr lang="es-MX" sz="2400" i="1" dirty="0" err="1"/>
              <a:t>Service</a:t>
            </a:r>
            <a:r>
              <a:rPr lang="es-MX" sz="2400" i="1" dirty="0"/>
              <a:t> </a:t>
            </a:r>
            <a:r>
              <a:rPr lang="es-MX" sz="2400" i="1" dirty="0" err="1"/>
              <a:t>Organization</a:t>
            </a:r>
            <a:r>
              <a:rPr lang="es-MX" sz="2400" i="1" dirty="0"/>
              <a:t> </a:t>
            </a:r>
            <a:r>
              <a:rPr lang="es-MX" sz="2400" i="1" dirty="0" err="1"/>
              <a:t>Controls</a:t>
            </a:r>
            <a:r>
              <a:rPr lang="es-MX" sz="2400" i="1" dirty="0"/>
              <a:t> </a:t>
            </a:r>
            <a:r>
              <a:rPr lang="es-MX" sz="2400" i="1" dirty="0" smtClean="0"/>
              <a:t>(</a:t>
            </a:r>
            <a:r>
              <a:rPr lang="es-MX" sz="2400" dirty="0" smtClean="0"/>
              <a:t>Controles </a:t>
            </a:r>
            <a:r>
              <a:rPr lang="es-MX" sz="2400" dirty="0"/>
              <a:t>de Organizaciones de </a:t>
            </a:r>
            <a:r>
              <a:rPr lang="es-MX" sz="2400" dirty="0" smtClean="0"/>
              <a:t>Servicio)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s-MX" sz="2400" dirty="0"/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s-MX" sz="2400" b="1" dirty="0">
                <a:solidFill>
                  <a:srgbClr val="7030A0"/>
                </a:solidFill>
              </a:rPr>
              <a:t>SOC 1</a:t>
            </a:r>
            <a:r>
              <a:rPr lang="es-MX" sz="2400" dirty="0"/>
              <a:t> - </a:t>
            </a:r>
            <a:r>
              <a:rPr lang="es-MX" sz="2400" i="1" dirty="0"/>
              <a:t>Informe sobre </a:t>
            </a:r>
            <a:r>
              <a:rPr lang="es-MX" sz="2400" i="1" dirty="0" smtClean="0"/>
              <a:t>el diseño de los controles </a:t>
            </a:r>
            <a:r>
              <a:rPr lang="es-MX" sz="2400" i="1" dirty="0"/>
              <a:t>de una Organización de </a:t>
            </a:r>
            <a:r>
              <a:rPr lang="es-MX" sz="2400" i="1" dirty="0" smtClean="0"/>
              <a:t>Servicios (Tipo 1)</a:t>
            </a:r>
            <a:r>
              <a:rPr lang="es-MX" sz="2400" dirty="0" smtClean="0"/>
              <a:t>.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es-MX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MX" sz="2400" b="1" dirty="0">
                <a:solidFill>
                  <a:srgbClr val="7030A0"/>
                </a:solidFill>
              </a:rPr>
              <a:t>SOC </a:t>
            </a:r>
            <a:r>
              <a:rPr lang="es-MX" sz="2400" b="1" dirty="0">
                <a:solidFill>
                  <a:srgbClr val="7030A0"/>
                </a:solidFill>
              </a:rPr>
              <a:t>2 </a:t>
            </a:r>
            <a:r>
              <a:rPr lang="es-MX" sz="2400" dirty="0" smtClean="0"/>
              <a:t>– Informe que incluye el </a:t>
            </a:r>
            <a:r>
              <a:rPr lang="es-MX" sz="2400" dirty="0"/>
              <a:t>entendimiento detallado del diseño de los controles y las pruebas realizadas por el </a:t>
            </a:r>
            <a:r>
              <a:rPr lang="es-MX" sz="2400" dirty="0" smtClean="0"/>
              <a:t>auditor (Tipo 2)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s-MX" sz="2400" b="1" u="sng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MX" sz="2400" b="1" dirty="0">
                <a:solidFill>
                  <a:srgbClr val="7030A0"/>
                </a:solidFill>
              </a:rPr>
              <a:t>SOC 3 </a:t>
            </a:r>
            <a:r>
              <a:rPr lang="es-MX" sz="2400" dirty="0" smtClean="0"/>
              <a:t>- Solo </a:t>
            </a:r>
            <a:r>
              <a:rPr lang="es-MX" sz="2400" dirty="0"/>
              <a:t>incluye la opinión del auditor sobre si dichos controles son </a:t>
            </a:r>
            <a:r>
              <a:rPr lang="es-MX" sz="2400" dirty="0" smtClean="0"/>
              <a:t>efectivos.</a:t>
            </a:r>
            <a:endParaRPr lang="es-MX" sz="2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7A0-9949-4D8B-9865-91C65651F578}" type="datetime1">
              <a:rPr lang="es-MX" smtClean="0"/>
              <a:pPr/>
              <a:t>12/03/2015</a:t>
            </a:fld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6</a:t>
            </a:fld>
            <a:endParaRPr lang="fr-F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4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144066"/>
            <a:ext cx="9000000" cy="540000"/>
          </a:xfrm>
        </p:spPr>
        <p:txBody>
          <a:bodyPr/>
          <a:lstStyle/>
          <a:p>
            <a:r>
              <a:rPr lang="es-MX" sz="2000" dirty="0" smtClean="0"/>
              <a:t>Reportes de los </a:t>
            </a:r>
            <a:r>
              <a:rPr lang="es-MX" sz="2000" dirty="0" err="1" smtClean="0"/>
              <a:t>soc</a:t>
            </a:r>
            <a:r>
              <a:rPr lang="es-MX" sz="2000" dirty="0" smtClean="0"/>
              <a:t> (</a:t>
            </a:r>
            <a:r>
              <a:rPr lang="es-MX" sz="2000" dirty="0" err="1" smtClean="0"/>
              <a:t>Service</a:t>
            </a:r>
            <a:r>
              <a:rPr lang="es-MX" sz="2000" dirty="0" smtClean="0"/>
              <a:t> </a:t>
            </a:r>
            <a:r>
              <a:rPr lang="es-MX" sz="2000" dirty="0" err="1" smtClean="0"/>
              <a:t>Organization</a:t>
            </a:r>
            <a:r>
              <a:rPr lang="es-MX" sz="2000" dirty="0" smtClean="0"/>
              <a:t> Control)</a:t>
            </a:r>
            <a:br>
              <a:rPr lang="es-MX" sz="2000" dirty="0" smtClean="0"/>
            </a:br>
            <a:endParaRPr lang="es-MX" sz="2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7A0-9949-4D8B-9865-91C65651F578}" type="datetime1">
              <a:rPr lang="es-MX" smtClean="0"/>
              <a:pPr/>
              <a:t>12/03/2015</a:t>
            </a:fld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7</a:t>
            </a:fld>
            <a:endParaRPr lang="fr-F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82496"/>
              </p:ext>
            </p:extLst>
          </p:nvPr>
        </p:nvGraphicFramePr>
        <p:xfrm>
          <a:off x="647824" y="864146"/>
          <a:ext cx="9000001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32"/>
                <a:gridCol w="2520280"/>
                <a:gridCol w="2304256"/>
                <a:gridCol w="23754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SOC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SOC</a:t>
                      </a:r>
                      <a:r>
                        <a:rPr lang="es-MX" baseline="0" dirty="0" smtClean="0"/>
                        <a:t>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SOC3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Arial" panose="020B0604020202020204" pitchFamily="34" charset="0"/>
                        </a:rPr>
                        <a:t>Enfoque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</a:rPr>
                        <a:t>Controles probablemente relevantes para los informes financieros de la entidad usuaria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</a:rPr>
                        <a:t>Seguridad, continuidad, Integridad de Procesamiento, Confidencialidad y/o Privacidad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</a:rPr>
                        <a:t>Seguridad, continuidad, Integridad de Procesamiento, Confidencialidad y/o Privacidad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Tipos de procesos y sistemas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Limitado a procesos y sistemas relevantes para el informe financiero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Puede ser aplicado a cualquier proceso o sistema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Puede ser aplicado a cualquier proceso o sistema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Criterios</a:t>
                      </a:r>
                    </a:p>
                    <a:p>
                      <a:pPr marL="0" marR="0" indent="0" algn="ctr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Diseñado para atender las necesidades de auditoría de estados financieros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Diseñado para proporcionar aseguramiento a los clientes, socios comerciales y otras partes interesadas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Diseñado para proporcionar aseguramiento a los clientes, socios comerciales y otras partes interesadas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5456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</a:rPr>
                        <a:t>Público 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Empresa del usuario y sus auditores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Clientes y socios comerciales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Clientes y socios comerciales y otras partes interesadas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</a:rPr>
                        <a:t>Uso / Distribución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Restringido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874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Puede ser restringido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87461" rtl="0" eaLnBrk="1" latinLnBrk="0" hangingPunct="1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Generalmente no restringido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2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Quien lo necesita?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MX" sz="2400" dirty="0" smtClean="0"/>
              <a:t>Las empresas que ofrecen </a:t>
            </a:r>
            <a:r>
              <a:rPr lang="es-MX" sz="2400" dirty="0"/>
              <a:t>servicios </a:t>
            </a:r>
            <a:r>
              <a:rPr lang="es-MX" sz="2400" dirty="0" err="1" smtClean="0"/>
              <a:t>tercerizados</a:t>
            </a:r>
            <a:r>
              <a:rPr lang="es-MX" sz="2400" dirty="0" smtClean="0"/>
              <a:t>, </a:t>
            </a:r>
            <a:r>
              <a:rPr lang="es-MX" sz="2400" dirty="0"/>
              <a:t>que tienen contacto o inciden en los datos de otra organización, usted necesita manejar y proteger esos datos </a:t>
            </a:r>
            <a:r>
              <a:rPr lang="es-MX" sz="2400" dirty="0" smtClean="0"/>
              <a:t>correctamente.</a:t>
            </a:r>
            <a:endParaRPr lang="es-MX" sz="2400" dirty="0"/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sz="2400" dirty="0" smtClean="0"/>
              <a:t>Servicios de Recursos Humanos y Nomina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sz="2400" dirty="0" smtClean="0"/>
              <a:t>Centros </a:t>
            </a:r>
            <a:r>
              <a:rPr lang="es-MX" sz="2400" dirty="0"/>
              <a:t>de datos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sz="2400" dirty="0"/>
              <a:t>Procesadores de tarjetas de crédito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sz="2400" dirty="0"/>
              <a:t>Proveedores de alojamiento web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sz="2400" dirty="0"/>
              <a:t>Proveedores de servicios gestionados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sz="2400" dirty="0"/>
              <a:t>Proveedores de software como servicio (</a:t>
            </a:r>
            <a:r>
              <a:rPr lang="es-MX" sz="2400" dirty="0" err="1"/>
              <a:t>SaaS</a:t>
            </a:r>
            <a:r>
              <a:rPr lang="es-MX" sz="2400" dirty="0"/>
              <a:t>)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Clr>
                <a:srgbClr val="7030A0"/>
              </a:buClr>
              <a:buSzPct val="120000"/>
              <a:buFont typeface="Wingdings" panose="05000000000000000000" pitchFamily="2" charset="2"/>
              <a:buChar char="§"/>
            </a:pPr>
            <a:r>
              <a:rPr lang="es-MX" sz="2400" dirty="0"/>
              <a:t>Cualquier organización que potencialmente afecta a los estados financieros de otra empresa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s-MX" sz="2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7A0-9949-4D8B-9865-91C65651F578}" type="datetime1">
              <a:rPr lang="es-MX" smtClean="0"/>
              <a:pPr/>
              <a:t>11/03/2015</a:t>
            </a:fld>
            <a:endParaRPr lang="fr-F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8</a:t>
            </a:fld>
            <a:endParaRPr lang="fr-F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9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00" y="72058"/>
            <a:ext cx="9000000" cy="540000"/>
          </a:xfrm>
        </p:spPr>
        <p:txBody>
          <a:bodyPr/>
          <a:lstStyle/>
          <a:p>
            <a:r>
              <a:rPr lang="es-MX" dirty="0" smtClean="0"/>
              <a:t>Consultoría y Auditoría en </a:t>
            </a:r>
            <a:r>
              <a:rPr lang="es-MX" dirty="0" smtClean="0"/>
              <a:t>SSAE 16 (SAS 70)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010373"/>
              </p:ext>
            </p:extLst>
          </p:nvPr>
        </p:nvGraphicFramePr>
        <p:xfrm>
          <a:off x="575816" y="867746"/>
          <a:ext cx="8838150" cy="554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4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A3C8F4-CD7A-4E83-A699-4D533E895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BA3C8F4-CD7A-4E83-A699-4D533E895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BA3C8F4-CD7A-4E83-A699-4D533E895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71FB3-038C-4923-BDAD-E4E5B5E6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8271FB3-038C-4923-BDAD-E4E5B5E6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8271FB3-038C-4923-BDAD-E4E5B5E6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37AA7-CF61-4F41-8EB4-E097104AA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BE37AA7-CF61-4F41-8EB4-E097104AA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BE37AA7-CF61-4F41-8EB4-E097104AA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8EB63-42C4-4957-9D35-474262B4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AF8EB63-42C4-4957-9D35-474262B4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AF8EB63-42C4-4957-9D35-474262B4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NSULTORÍA EN DETECCIÓN Y PREVENCIÓN DE OPERACIONES CON RECURSOS DE PROCEDENCIA ILÍCTA&amp;quot;&quot;/&gt;&lt;property id=&quot;20307&quot; value=&quot;256&quot;/&gt;&lt;/object&gt;&lt;object type=&quot;3&quot; unique_id=&quot;10010&quot;&gt;&lt;property id=&quot;20148&quot; value=&quot;5&quot;/&gt;&lt;property id=&quot;20300&quot; value=&quot;Slide 2 - &amp;quot;NUESTROS SERVICIOS&amp;quot;&quot;/&gt;&lt;property id=&quot;20307&quot; value=&quot;270&quot;/&gt;&lt;/object&gt;&lt;object type=&quot;3&quot; unique_id=&quot;10011&quot;&gt;&lt;property id=&quot;20148&quot; value=&quot;5&quot;/&gt;&lt;property id=&quot;20300&quot; value=&quot;Slide 3 - &amp;quot;Regulación actual&amp;quot;&quot;/&gt;&lt;property id=&quot;20307&quot; value=&quot;271&quot;/&gt;&lt;/object&gt;&lt;object type=&quot;3&quot; unique_id=&quot;10046&quot;&gt;&lt;property id=&quot;20148&quot; value=&quot;5&quot;/&gt;&lt;property id=&quot;20300&quot; value=&quot;Slide 16 - &amp;quot;Mazars está presente en los 5 continentes.&amp;quot;&quot;/&gt;&lt;property id=&quot;20307&quot; value=&quot;276&quot;/&gt;&lt;/object&gt;&lt;object type=&quot;3&quot; unique_id=&quot;10190&quot;&gt;&lt;property id=&quot;20148&quot; value=&quot;5&quot;/&gt;&lt;property id=&quot;20300&quot; value=&quot;Slide 4 - &amp;quot;Regulación actual-sector automotriz&amp;quot;&quot;/&gt;&lt;property id=&quot;20307&quot; value=&quot;277&quot;/&gt;&lt;/object&gt;&lt;object type=&quot;3&quot; unique_id=&quot;10191&quot;&gt;&lt;property id=&quot;20148&quot; value=&quot;5&quot;/&gt;&lt;property id=&quot;20300&quot; value=&quot;Slide 5 - &amp;quot;Regulación actual-sector automotriz &amp;quot;&quot;/&gt;&lt;property id=&quot;20307&quot; value=&quot;278&quot;/&gt;&lt;/object&gt;&lt;object type=&quot;3&quot; unique_id=&quot;10192&quot;&gt;&lt;property id=&quot;20148&quot; value=&quot;5&quot;/&gt;&lt;property id=&quot;20300&quot; value=&quot;Slide 6 - &amp;quot;Regulación internacional &amp;quot;&quot;/&gt;&lt;property id=&quot;20307&quot; value=&quot;279&quot;/&gt;&lt;/object&gt;&lt;object type=&quot;3&quot; unique_id=&quot;10193&quot;&gt;&lt;property id=&quot;20148&quot; value=&quot;5&quot;/&gt;&lt;property id=&quot;20300&quot; value=&quot;Slide 7 - &amp;quot;¿qué está regulado?&amp;quot;&quot;/&gt;&lt;property id=&quot;20307&quot; value=&quot;280&quot;/&gt;&lt;/object&gt;&lt;object type=&quot;3&quot; unique_id=&quot;10194&quot;&gt;&lt;property id=&quot;20148&quot; value=&quot;5&quot;/&gt;&lt;property id=&quot;20300&quot; value=&quot;Slide 8 - &amp;quot;¿Por qué debo establecer un área PLD eficaz?&amp;quot;&quot;/&gt;&lt;property id=&quot;20307&quot; value=&quot;281&quot;/&gt;&lt;/object&gt;&lt;object type=&quot;3&quot; unique_id=&quot;10195&quot;&gt;&lt;property id=&quot;20148&quot; value=&quot;5&quot;/&gt;&lt;property id=&quot;20300&quot; value=&quot;Slide 9 - &amp;quot;¿Qué servicios ofrecemos?&amp;quot;&quot;/&gt;&lt;property id=&quot;20307&quot; value=&quot;282&quot;/&gt;&lt;/object&gt;&lt;object type=&quot;3&quot; unique_id=&quot;10196&quot;&gt;&lt;property id=&quot;20148&quot; value=&quot;5&quot;/&gt;&lt;property id=&quot;20300&quot; value=&quot;Slide 10 - &amp;quot;¿qué servicios ofrecemos?&amp;quot;&quot;/&gt;&lt;property id=&quot;20307&quot; value=&quot;283&quot;/&gt;&lt;/object&gt;&lt;object type=&quot;3&quot; unique_id=&quot;10197&quot;&gt;&lt;property id=&quot;20148&quot; value=&quot;5&quot;/&gt;&lt;property id=&quot;20300&quot; value=&quot;Slide 11 - &amp;quot;Nuestras ventajas&amp;quot;&quot;/&gt;&lt;property id=&quot;20307&quot; value=&quot;284&quot;/&gt;&lt;/object&gt;&lt;object type=&quot;3&quot; unique_id=&quot;10198&quot;&gt;&lt;property id=&quot;20148&quot; value=&quot;5&quot;/&gt;&lt;property id=&quot;20300&quot; value=&quot;Slide 12 - &amp;quot;Nuestro equipo&amp;quot;&quot;/&gt;&lt;property id=&quot;20307&quot; value=&quot;285&quot;/&gt;&lt;/object&gt;&lt;object type=&quot;3&quot; unique_id=&quot;10199&quot;&gt;&lt;property id=&quot;20148&quot; value=&quot;5&quot;/&gt;&lt;property id=&quot;20300&quot; value=&quot;Slide 13 - &amp;quot;Nuestra oferta de servicio&amp;quot;&quot;/&gt;&lt;property id=&quot;20307&quot; value=&quot;288&quot;/&gt;&lt;/object&gt;&lt;object type=&quot;3&quot; unique_id=&quot;10200&quot;&gt;&lt;property id=&quot;20148&quot; value=&quot;5&quot;/&gt;&lt;property id=&quot;20300&quot; value=&quot;Slide 14 - &amp;quot;Nuestra oferta de servicio&amp;quot;&quot;/&gt;&lt;property id=&quot;20307&quot; value=&quot;286&quot;/&gt;&lt;/object&gt;&lt;object type=&quot;3&quot; unique_id=&quot;10201&quot;&gt;&lt;property id=&quot;20148&quot; value=&quot;5&quot;/&gt;&lt;property id=&quot;20300&quot; value=&quot;Slide 15 - &amp;quot;honorarios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udit general">
  <a:themeElements>
    <a:clrScheme name="MAZARS BUSINESS">
      <a:dk1>
        <a:sysClr val="windowText" lastClr="000000"/>
      </a:dk1>
      <a:lt1>
        <a:sysClr val="window" lastClr="FFFFFF"/>
      </a:lt1>
      <a:dk2>
        <a:srgbClr val="990000"/>
      </a:dk2>
      <a:lt2>
        <a:srgbClr val="003366"/>
      </a:lt2>
      <a:accent1>
        <a:srgbClr val="82B6CE"/>
      </a:accent1>
      <a:accent2>
        <a:srgbClr val="D40073"/>
      </a:accent2>
      <a:accent3>
        <a:srgbClr val="346A7F"/>
      </a:accent3>
      <a:accent4>
        <a:srgbClr val="6A6969"/>
      </a:accent4>
      <a:accent5>
        <a:srgbClr val="A5A5A5"/>
      </a:accent5>
      <a:accent6>
        <a:srgbClr val="D8D8D8"/>
      </a:accent6>
      <a:hlink>
        <a:srgbClr val="000000"/>
      </a:hlink>
      <a:folHlink>
        <a:srgbClr val="000000"/>
      </a:folHlink>
    </a:clrScheme>
    <a:fontScheme name="MAZARS BUSI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Audit general</Template>
  <TotalTime>2017</TotalTime>
  <Words>1228</Words>
  <Application>Microsoft Office PowerPoint</Application>
  <PresentationFormat>Personalizado</PresentationFormat>
  <Paragraphs>239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Georgia</vt:lpstr>
      <vt:lpstr>Tahoma</vt:lpstr>
      <vt:lpstr>Times New Roman</vt:lpstr>
      <vt:lpstr>Trebuchet MS</vt:lpstr>
      <vt:lpstr>Wingdings</vt:lpstr>
      <vt:lpstr>Audit general</vt:lpstr>
      <vt:lpstr>Visio</vt:lpstr>
      <vt:lpstr>Document</vt:lpstr>
      <vt:lpstr>VISIO</vt:lpstr>
      <vt:lpstr>MS Org Chart</vt:lpstr>
      <vt:lpstr>SERVICIOS (SAS 70) SSAE 16 / ISAE 3402</vt:lpstr>
      <vt:lpstr>NUESTROS SERVICIOS</vt:lpstr>
      <vt:lpstr>Estándar SSAE 16 (SAS 70)</vt:lpstr>
      <vt:lpstr>OBJETIVO</vt:lpstr>
      <vt:lpstr>Tipos de Auditorias en sas 70</vt:lpstr>
      <vt:lpstr>soc (Service Organization Control) </vt:lpstr>
      <vt:lpstr>Reportes de los soc (Service Organization Control) </vt:lpstr>
      <vt:lpstr>Quien lo necesita?</vt:lpstr>
      <vt:lpstr>Consultoría y Auditoría en SSAE 16 (SAS 70)</vt:lpstr>
      <vt:lpstr>Presentación de PowerPoint</vt:lpstr>
      <vt:lpstr>Estrategia de Cumplimiento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CLIQUER ICI POUR MODIFIER LE TITRE</dc:title>
  <dc:creator>anaisabel.juarez</dc:creator>
  <cp:lastModifiedBy>Jorge Valencia del Toro</cp:lastModifiedBy>
  <cp:revision>69</cp:revision>
  <dcterms:created xsi:type="dcterms:W3CDTF">2013-01-11T16:17:47Z</dcterms:created>
  <dcterms:modified xsi:type="dcterms:W3CDTF">2015-03-12T18:03:07Z</dcterms:modified>
</cp:coreProperties>
</file>